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0" r:id="rId4"/>
    <p:sldId id="258" r:id="rId5"/>
    <p:sldId id="268" r:id="rId6"/>
    <p:sldId id="265" r:id="rId7"/>
    <p:sldId id="269" r:id="rId8"/>
    <p:sldId id="266" r:id="rId9"/>
    <p:sldId id="267" r:id="rId10"/>
    <p:sldId id="263" r:id="rId11"/>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C6A4"/>
    <a:srgbClr val="C1997E"/>
    <a:srgbClr val="E0DCDB"/>
    <a:srgbClr val="D5D0CD"/>
    <a:srgbClr val="DFDADA"/>
    <a:srgbClr val="D3BFB6"/>
    <a:srgbClr val="F6F6F6"/>
    <a:srgbClr val="E6CBC4"/>
    <a:srgbClr val="E7CCC5"/>
    <a:srgbClr val="E8D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69" d="100"/>
          <a:sy n="69" d="100"/>
        </p:scale>
        <p:origin x="200"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DB5DB92-03AF-48AF-A78B-08F6488154E3}"/>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xmlns="" id="{4FDDE8CD-3FAF-4BFD-98C8-B81225B8FB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xmlns="" id="{9D0C93FE-DECD-48F2-8F5C-10D9CFD44F98}"/>
              </a:ext>
            </a:extLst>
          </p:cNvPr>
          <p:cNvSpPr>
            <a:spLocks noGrp="1"/>
          </p:cNvSpPr>
          <p:nvPr>
            <p:ph type="dt" sz="half" idx="10"/>
          </p:nvPr>
        </p:nvSpPr>
        <p:spPr/>
        <p:txBody>
          <a:bodyPr/>
          <a:lstStyle/>
          <a:p>
            <a:fld id="{2DBFBF47-D2FD-4E0C-B657-7E80287BEDA1}" type="datetimeFigureOut">
              <a:rPr lang="zh-HK" altLang="en-US" smtClean="0"/>
              <a:t>23/01/22</a:t>
            </a:fld>
            <a:endParaRPr lang="zh-HK" altLang="en-US"/>
          </a:p>
        </p:txBody>
      </p:sp>
      <p:sp>
        <p:nvSpPr>
          <p:cNvPr id="5" name="頁尾版面配置區 4">
            <a:extLst>
              <a:ext uri="{FF2B5EF4-FFF2-40B4-BE49-F238E27FC236}">
                <a16:creationId xmlns:a16="http://schemas.microsoft.com/office/drawing/2014/main" xmlns="" id="{967A76CD-1FFB-430C-980D-1FA4E0BBFB11}"/>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xmlns="" id="{D6C4E781-AC9C-4DA5-97E5-D9D59B9D809E}"/>
              </a:ext>
            </a:extLst>
          </p:cNvPr>
          <p:cNvSpPr>
            <a:spLocks noGrp="1"/>
          </p:cNvSpPr>
          <p:nvPr>
            <p:ph type="sldNum" sz="quarter" idx="12"/>
          </p:nvPr>
        </p:nvSpPr>
        <p:spPr/>
        <p:txBody>
          <a:bodyPr/>
          <a:lstStyle/>
          <a:p>
            <a:fld id="{F3E07E7C-4E8A-4FFA-A8E8-6B41C8C0BBA6}" type="slidenum">
              <a:rPr lang="zh-HK" altLang="en-US" smtClean="0"/>
              <a:t>‹#›</a:t>
            </a:fld>
            <a:endParaRPr lang="zh-HK" altLang="en-US"/>
          </a:p>
        </p:txBody>
      </p:sp>
    </p:spTree>
    <p:extLst>
      <p:ext uri="{BB962C8B-B14F-4D97-AF65-F5344CB8AC3E}">
        <p14:creationId xmlns:p14="http://schemas.microsoft.com/office/powerpoint/2010/main" val="3235948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A00201C-C93C-42D7-AEDD-36B5E09DFB4F}"/>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xmlns="" id="{270C207B-06B6-4C32-B128-DCE3205046C8}"/>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xmlns="" id="{619A0F3E-AB8B-41C0-A7FE-422703C2FC74}"/>
              </a:ext>
            </a:extLst>
          </p:cNvPr>
          <p:cNvSpPr>
            <a:spLocks noGrp="1"/>
          </p:cNvSpPr>
          <p:nvPr>
            <p:ph type="dt" sz="half" idx="10"/>
          </p:nvPr>
        </p:nvSpPr>
        <p:spPr/>
        <p:txBody>
          <a:bodyPr/>
          <a:lstStyle/>
          <a:p>
            <a:fld id="{2DBFBF47-D2FD-4E0C-B657-7E80287BEDA1}" type="datetimeFigureOut">
              <a:rPr lang="zh-HK" altLang="en-US" smtClean="0"/>
              <a:t>23/01/22</a:t>
            </a:fld>
            <a:endParaRPr lang="zh-HK" altLang="en-US"/>
          </a:p>
        </p:txBody>
      </p:sp>
      <p:sp>
        <p:nvSpPr>
          <p:cNvPr id="5" name="頁尾版面配置區 4">
            <a:extLst>
              <a:ext uri="{FF2B5EF4-FFF2-40B4-BE49-F238E27FC236}">
                <a16:creationId xmlns:a16="http://schemas.microsoft.com/office/drawing/2014/main" xmlns="" id="{421EDCA1-08A5-41DF-A44F-EED1774645B5}"/>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xmlns="" id="{2CF5F920-97C0-46C8-AFDB-73291FBD9E3E}"/>
              </a:ext>
            </a:extLst>
          </p:cNvPr>
          <p:cNvSpPr>
            <a:spLocks noGrp="1"/>
          </p:cNvSpPr>
          <p:nvPr>
            <p:ph type="sldNum" sz="quarter" idx="12"/>
          </p:nvPr>
        </p:nvSpPr>
        <p:spPr/>
        <p:txBody>
          <a:bodyPr/>
          <a:lstStyle/>
          <a:p>
            <a:fld id="{F3E07E7C-4E8A-4FFA-A8E8-6B41C8C0BBA6}" type="slidenum">
              <a:rPr lang="zh-HK" altLang="en-US" smtClean="0"/>
              <a:t>‹#›</a:t>
            </a:fld>
            <a:endParaRPr lang="zh-HK" altLang="en-US"/>
          </a:p>
        </p:txBody>
      </p:sp>
    </p:spTree>
    <p:extLst>
      <p:ext uri="{BB962C8B-B14F-4D97-AF65-F5344CB8AC3E}">
        <p14:creationId xmlns:p14="http://schemas.microsoft.com/office/powerpoint/2010/main" val="73844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xmlns="" id="{844457D5-3392-4A3B-BA7D-6CCBE2AAE44A}"/>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xmlns="" id="{C7162ABF-FAF3-4555-8087-D8005EBCF4BB}"/>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xmlns="" id="{26EFE0BF-A72D-4CE6-8ECF-FD01F78D9205}"/>
              </a:ext>
            </a:extLst>
          </p:cNvPr>
          <p:cNvSpPr>
            <a:spLocks noGrp="1"/>
          </p:cNvSpPr>
          <p:nvPr>
            <p:ph type="dt" sz="half" idx="10"/>
          </p:nvPr>
        </p:nvSpPr>
        <p:spPr/>
        <p:txBody>
          <a:bodyPr/>
          <a:lstStyle/>
          <a:p>
            <a:fld id="{2DBFBF47-D2FD-4E0C-B657-7E80287BEDA1}" type="datetimeFigureOut">
              <a:rPr lang="zh-HK" altLang="en-US" smtClean="0"/>
              <a:t>23/01/22</a:t>
            </a:fld>
            <a:endParaRPr lang="zh-HK" altLang="en-US"/>
          </a:p>
        </p:txBody>
      </p:sp>
      <p:sp>
        <p:nvSpPr>
          <p:cNvPr id="5" name="頁尾版面配置區 4">
            <a:extLst>
              <a:ext uri="{FF2B5EF4-FFF2-40B4-BE49-F238E27FC236}">
                <a16:creationId xmlns:a16="http://schemas.microsoft.com/office/drawing/2014/main" xmlns="" id="{A45BB29F-0BD3-492F-873F-E1CF4F480D42}"/>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xmlns="" id="{10685D34-959B-48DC-AD5C-D2F1AD2D5E10}"/>
              </a:ext>
            </a:extLst>
          </p:cNvPr>
          <p:cNvSpPr>
            <a:spLocks noGrp="1"/>
          </p:cNvSpPr>
          <p:nvPr>
            <p:ph type="sldNum" sz="quarter" idx="12"/>
          </p:nvPr>
        </p:nvSpPr>
        <p:spPr/>
        <p:txBody>
          <a:bodyPr/>
          <a:lstStyle/>
          <a:p>
            <a:fld id="{F3E07E7C-4E8A-4FFA-A8E8-6B41C8C0BBA6}" type="slidenum">
              <a:rPr lang="zh-HK" altLang="en-US" smtClean="0"/>
              <a:t>‹#›</a:t>
            </a:fld>
            <a:endParaRPr lang="zh-HK" altLang="en-US"/>
          </a:p>
        </p:txBody>
      </p:sp>
    </p:spTree>
    <p:extLst>
      <p:ext uri="{BB962C8B-B14F-4D97-AF65-F5344CB8AC3E}">
        <p14:creationId xmlns:p14="http://schemas.microsoft.com/office/powerpoint/2010/main" val="406935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7C202D8-E87F-4F82-BA1F-998ED7E933B0}"/>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xmlns="" id="{32BD692E-7C27-4FA1-9FF4-9905F01D31E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xmlns="" id="{0176B8BD-5103-4F46-B054-ED16D6B6E334}"/>
              </a:ext>
            </a:extLst>
          </p:cNvPr>
          <p:cNvSpPr>
            <a:spLocks noGrp="1"/>
          </p:cNvSpPr>
          <p:nvPr>
            <p:ph type="dt" sz="half" idx="10"/>
          </p:nvPr>
        </p:nvSpPr>
        <p:spPr/>
        <p:txBody>
          <a:bodyPr/>
          <a:lstStyle/>
          <a:p>
            <a:fld id="{2DBFBF47-D2FD-4E0C-B657-7E80287BEDA1}" type="datetimeFigureOut">
              <a:rPr lang="zh-HK" altLang="en-US" smtClean="0"/>
              <a:t>23/01/22</a:t>
            </a:fld>
            <a:endParaRPr lang="zh-HK" altLang="en-US"/>
          </a:p>
        </p:txBody>
      </p:sp>
      <p:sp>
        <p:nvSpPr>
          <p:cNvPr id="5" name="頁尾版面配置區 4">
            <a:extLst>
              <a:ext uri="{FF2B5EF4-FFF2-40B4-BE49-F238E27FC236}">
                <a16:creationId xmlns:a16="http://schemas.microsoft.com/office/drawing/2014/main" xmlns="" id="{6D29EB68-AA9E-4273-9936-F2E106CC02CB}"/>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xmlns="" id="{184F4C63-AA3A-424B-A78A-27223FE89F7E}"/>
              </a:ext>
            </a:extLst>
          </p:cNvPr>
          <p:cNvSpPr>
            <a:spLocks noGrp="1"/>
          </p:cNvSpPr>
          <p:nvPr>
            <p:ph type="sldNum" sz="quarter" idx="12"/>
          </p:nvPr>
        </p:nvSpPr>
        <p:spPr/>
        <p:txBody>
          <a:bodyPr/>
          <a:lstStyle/>
          <a:p>
            <a:fld id="{F3E07E7C-4E8A-4FFA-A8E8-6B41C8C0BBA6}" type="slidenum">
              <a:rPr lang="zh-HK" altLang="en-US" smtClean="0"/>
              <a:t>‹#›</a:t>
            </a:fld>
            <a:endParaRPr lang="zh-HK" altLang="en-US"/>
          </a:p>
        </p:txBody>
      </p:sp>
    </p:spTree>
    <p:extLst>
      <p:ext uri="{BB962C8B-B14F-4D97-AF65-F5344CB8AC3E}">
        <p14:creationId xmlns:p14="http://schemas.microsoft.com/office/powerpoint/2010/main" val="209802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F224AA5-A31B-4856-94BE-D1B588D9E386}"/>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xmlns="" id="{D3D97285-941E-4271-9D1E-3C22C79A84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xmlns="" id="{9180A67B-D25C-4F8E-9F4C-4A489273680D}"/>
              </a:ext>
            </a:extLst>
          </p:cNvPr>
          <p:cNvSpPr>
            <a:spLocks noGrp="1"/>
          </p:cNvSpPr>
          <p:nvPr>
            <p:ph type="dt" sz="half" idx="10"/>
          </p:nvPr>
        </p:nvSpPr>
        <p:spPr/>
        <p:txBody>
          <a:bodyPr/>
          <a:lstStyle/>
          <a:p>
            <a:fld id="{2DBFBF47-D2FD-4E0C-B657-7E80287BEDA1}" type="datetimeFigureOut">
              <a:rPr lang="zh-HK" altLang="en-US" smtClean="0"/>
              <a:t>23/01/22</a:t>
            </a:fld>
            <a:endParaRPr lang="zh-HK" altLang="en-US"/>
          </a:p>
        </p:txBody>
      </p:sp>
      <p:sp>
        <p:nvSpPr>
          <p:cNvPr id="5" name="頁尾版面配置區 4">
            <a:extLst>
              <a:ext uri="{FF2B5EF4-FFF2-40B4-BE49-F238E27FC236}">
                <a16:creationId xmlns:a16="http://schemas.microsoft.com/office/drawing/2014/main" xmlns="" id="{8D6E6047-F4F5-4E5C-92F0-98ACFFF9E9E2}"/>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xmlns="" id="{BF6B36E9-76CE-4BD5-9CC9-2765D392FDAC}"/>
              </a:ext>
            </a:extLst>
          </p:cNvPr>
          <p:cNvSpPr>
            <a:spLocks noGrp="1"/>
          </p:cNvSpPr>
          <p:nvPr>
            <p:ph type="sldNum" sz="quarter" idx="12"/>
          </p:nvPr>
        </p:nvSpPr>
        <p:spPr/>
        <p:txBody>
          <a:bodyPr/>
          <a:lstStyle/>
          <a:p>
            <a:fld id="{F3E07E7C-4E8A-4FFA-A8E8-6B41C8C0BBA6}" type="slidenum">
              <a:rPr lang="zh-HK" altLang="en-US" smtClean="0"/>
              <a:t>‹#›</a:t>
            </a:fld>
            <a:endParaRPr lang="zh-HK" altLang="en-US"/>
          </a:p>
        </p:txBody>
      </p:sp>
    </p:spTree>
    <p:extLst>
      <p:ext uri="{BB962C8B-B14F-4D97-AF65-F5344CB8AC3E}">
        <p14:creationId xmlns:p14="http://schemas.microsoft.com/office/powerpoint/2010/main" val="240257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30FB28A-20DA-49FB-BD2C-127D36F72B4C}"/>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xmlns="" id="{579AD010-A569-4C7E-90BB-48C16F394C1D}"/>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xmlns="" id="{828E0D8E-5DF1-4EB8-9B68-1C5EB41AF841}"/>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xmlns="" id="{1AC4BD12-A35C-45E9-9CD6-7CA4C498ACA2}"/>
              </a:ext>
            </a:extLst>
          </p:cNvPr>
          <p:cNvSpPr>
            <a:spLocks noGrp="1"/>
          </p:cNvSpPr>
          <p:nvPr>
            <p:ph type="dt" sz="half" idx="10"/>
          </p:nvPr>
        </p:nvSpPr>
        <p:spPr/>
        <p:txBody>
          <a:bodyPr/>
          <a:lstStyle/>
          <a:p>
            <a:fld id="{2DBFBF47-D2FD-4E0C-B657-7E80287BEDA1}" type="datetimeFigureOut">
              <a:rPr lang="zh-HK" altLang="en-US" smtClean="0"/>
              <a:t>23/01/22</a:t>
            </a:fld>
            <a:endParaRPr lang="zh-HK" altLang="en-US"/>
          </a:p>
        </p:txBody>
      </p:sp>
      <p:sp>
        <p:nvSpPr>
          <p:cNvPr id="6" name="頁尾版面配置區 5">
            <a:extLst>
              <a:ext uri="{FF2B5EF4-FFF2-40B4-BE49-F238E27FC236}">
                <a16:creationId xmlns:a16="http://schemas.microsoft.com/office/drawing/2014/main" xmlns="" id="{2E89D987-B5D6-4359-9536-81A07F826AE0}"/>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xmlns="" id="{8B4E2271-88ED-438F-BD02-C4F3D0BBD9CE}"/>
              </a:ext>
            </a:extLst>
          </p:cNvPr>
          <p:cNvSpPr>
            <a:spLocks noGrp="1"/>
          </p:cNvSpPr>
          <p:nvPr>
            <p:ph type="sldNum" sz="quarter" idx="12"/>
          </p:nvPr>
        </p:nvSpPr>
        <p:spPr/>
        <p:txBody>
          <a:bodyPr/>
          <a:lstStyle/>
          <a:p>
            <a:fld id="{F3E07E7C-4E8A-4FFA-A8E8-6B41C8C0BBA6}" type="slidenum">
              <a:rPr lang="zh-HK" altLang="en-US" smtClean="0"/>
              <a:t>‹#›</a:t>
            </a:fld>
            <a:endParaRPr lang="zh-HK" altLang="en-US"/>
          </a:p>
        </p:txBody>
      </p:sp>
    </p:spTree>
    <p:extLst>
      <p:ext uri="{BB962C8B-B14F-4D97-AF65-F5344CB8AC3E}">
        <p14:creationId xmlns:p14="http://schemas.microsoft.com/office/powerpoint/2010/main" val="28246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3C5A5D4-5D78-4D12-81E3-6EEB9E8A49DB}"/>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xmlns="" id="{1FA64F1B-E583-4F81-814D-B2EDBA6446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xmlns="" id="{3995F50E-404B-4271-97B6-43197B36F2F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xmlns="" id="{D4173087-8BE8-491A-8350-0F8506B7B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xmlns="" id="{1F3AA92B-111B-4737-BCE3-0EFC39DADD13}"/>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xmlns="" id="{B5700EBF-6411-4F90-B661-F7DFD196FF40}"/>
              </a:ext>
            </a:extLst>
          </p:cNvPr>
          <p:cNvSpPr>
            <a:spLocks noGrp="1"/>
          </p:cNvSpPr>
          <p:nvPr>
            <p:ph type="dt" sz="half" idx="10"/>
          </p:nvPr>
        </p:nvSpPr>
        <p:spPr/>
        <p:txBody>
          <a:bodyPr/>
          <a:lstStyle/>
          <a:p>
            <a:fld id="{2DBFBF47-D2FD-4E0C-B657-7E80287BEDA1}" type="datetimeFigureOut">
              <a:rPr lang="zh-HK" altLang="en-US" smtClean="0"/>
              <a:t>23/01/22</a:t>
            </a:fld>
            <a:endParaRPr lang="zh-HK" altLang="en-US"/>
          </a:p>
        </p:txBody>
      </p:sp>
      <p:sp>
        <p:nvSpPr>
          <p:cNvPr id="8" name="頁尾版面配置區 7">
            <a:extLst>
              <a:ext uri="{FF2B5EF4-FFF2-40B4-BE49-F238E27FC236}">
                <a16:creationId xmlns:a16="http://schemas.microsoft.com/office/drawing/2014/main" xmlns="" id="{CF0FC3A3-5053-4238-8BDA-00BBE50BF94A}"/>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xmlns="" id="{DE2E61C3-8DE3-4A09-91E6-01164F24B547}"/>
              </a:ext>
            </a:extLst>
          </p:cNvPr>
          <p:cNvSpPr>
            <a:spLocks noGrp="1"/>
          </p:cNvSpPr>
          <p:nvPr>
            <p:ph type="sldNum" sz="quarter" idx="12"/>
          </p:nvPr>
        </p:nvSpPr>
        <p:spPr/>
        <p:txBody>
          <a:bodyPr/>
          <a:lstStyle/>
          <a:p>
            <a:fld id="{F3E07E7C-4E8A-4FFA-A8E8-6B41C8C0BBA6}" type="slidenum">
              <a:rPr lang="zh-HK" altLang="en-US" smtClean="0"/>
              <a:t>‹#›</a:t>
            </a:fld>
            <a:endParaRPr lang="zh-HK" altLang="en-US"/>
          </a:p>
        </p:txBody>
      </p:sp>
    </p:spTree>
    <p:extLst>
      <p:ext uri="{BB962C8B-B14F-4D97-AF65-F5344CB8AC3E}">
        <p14:creationId xmlns:p14="http://schemas.microsoft.com/office/powerpoint/2010/main" val="271884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543D22D-453C-45E2-A8CB-B61D8F16807C}"/>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xmlns="" id="{D4949D50-BB17-496A-81C4-40651F5EEF10}"/>
              </a:ext>
            </a:extLst>
          </p:cNvPr>
          <p:cNvSpPr>
            <a:spLocks noGrp="1"/>
          </p:cNvSpPr>
          <p:nvPr>
            <p:ph type="dt" sz="half" idx="10"/>
          </p:nvPr>
        </p:nvSpPr>
        <p:spPr/>
        <p:txBody>
          <a:bodyPr/>
          <a:lstStyle/>
          <a:p>
            <a:fld id="{2DBFBF47-D2FD-4E0C-B657-7E80287BEDA1}" type="datetimeFigureOut">
              <a:rPr lang="zh-HK" altLang="en-US" smtClean="0"/>
              <a:t>23/01/22</a:t>
            </a:fld>
            <a:endParaRPr lang="zh-HK" altLang="en-US"/>
          </a:p>
        </p:txBody>
      </p:sp>
      <p:sp>
        <p:nvSpPr>
          <p:cNvPr id="4" name="頁尾版面配置區 3">
            <a:extLst>
              <a:ext uri="{FF2B5EF4-FFF2-40B4-BE49-F238E27FC236}">
                <a16:creationId xmlns:a16="http://schemas.microsoft.com/office/drawing/2014/main" xmlns="" id="{867164BE-4200-4C99-B20E-F449D370001B}"/>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xmlns="" id="{03BF3EB8-05EB-47E2-854D-BFCB034F5216}"/>
              </a:ext>
            </a:extLst>
          </p:cNvPr>
          <p:cNvSpPr>
            <a:spLocks noGrp="1"/>
          </p:cNvSpPr>
          <p:nvPr>
            <p:ph type="sldNum" sz="quarter" idx="12"/>
          </p:nvPr>
        </p:nvSpPr>
        <p:spPr/>
        <p:txBody>
          <a:bodyPr/>
          <a:lstStyle/>
          <a:p>
            <a:fld id="{F3E07E7C-4E8A-4FFA-A8E8-6B41C8C0BBA6}" type="slidenum">
              <a:rPr lang="zh-HK" altLang="en-US" smtClean="0"/>
              <a:t>‹#›</a:t>
            </a:fld>
            <a:endParaRPr lang="zh-HK" altLang="en-US"/>
          </a:p>
        </p:txBody>
      </p:sp>
    </p:spTree>
    <p:extLst>
      <p:ext uri="{BB962C8B-B14F-4D97-AF65-F5344CB8AC3E}">
        <p14:creationId xmlns:p14="http://schemas.microsoft.com/office/powerpoint/2010/main" val="47589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0C0292B6-D65A-44A6-8E2C-6B819B0DD884}"/>
              </a:ext>
            </a:extLst>
          </p:cNvPr>
          <p:cNvSpPr>
            <a:spLocks noGrp="1"/>
          </p:cNvSpPr>
          <p:nvPr>
            <p:ph type="dt" sz="half" idx="10"/>
          </p:nvPr>
        </p:nvSpPr>
        <p:spPr/>
        <p:txBody>
          <a:bodyPr/>
          <a:lstStyle/>
          <a:p>
            <a:fld id="{2DBFBF47-D2FD-4E0C-B657-7E80287BEDA1}" type="datetimeFigureOut">
              <a:rPr lang="zh-HK" altLang="en-US" smtClean="0"/>
              <a:t>23/01/22</a:t>
            </a:fld>
            <a:endParaRPr lang="zh-HK" altLang="en-US"/>
          </a:p>
        </p:txBody>
      </p:sp>
      <p:sp>
        <p:nvSpPr>
          <p:cNvPr id="3" name="頁尾版面配置區 2">
            <a:extLst>
              <a:ext uri="{FF2B5EF4-FFF2-40B4-BE49-F238E27FC236}">
                <a16:creationId xmlns:a16="http://schemas.microsoft.com/office/drawing/2014/main" xmlns="" id="{6105B7A2-7BC9-4588-851C-C8640912A054}"/>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xmlns="" id="{973679F6-BB23-4E71-BC80-AD0B5BC54C62}"/>
              </a:ext>
            </a:extLst>
          </p:cNvPr>
          <p:cNvSpPr>
            <a:spLocks noGrp="1"/>
          </p:cNvSpPr>
          <p:nvPr>
            <p:ph type="sldNum" sz="quarter" idx="12"/>
          </p:nvPr>
        </p:nvSpPr>
        <p:spPr/>
        <p:txBody>
          <a:bodyPr/>
          <a:lstStyle/>
          <a:p>
            <a:fld id="{F3E07E7C-4E8A-4FFA-A8E8-6B41C8C0BBA6}" type="slidenum">
              <a:rPr lang="zh-HK" altLang="en-US" smtClean="0"/>
              <a:t>‹#›</a:t>
            </a:fld>
            <a:endParaRPr lang="zh-HK" altLang="en-US"/>
          </a:p>
        </p:txBody>
      </p:sp>
    </p:spTree>
    <p:extLst>
      <p:ext uri="{BB962C8B-B14F-4D97-AF65-F5344CB8AC3E}">
        <p14:creationId xmlns:p14="http://schemas.microsoft.com/office/powerpoint/2010/main" val="35772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565DAEA-1CEC-40D4-9B1B-420EE3C9631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xmlns="" id="{4B411C84-27EF-4280-9464-5136CEE25E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xmlns="" id="{BE0FA811-76FD-450F-9A0C-4361D3C0F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xmlns="" id="{EA983A83-09F8-46C1-AE34-AF8EDEA9282A}"/>
              </a:ext>
            </a:extLst>
          </p:cNvPr>
          <p:cNvSpPr>
            <a:spLocks noGrp="1"/>
          </p:cNvSpPr>
          <p:nvPr>
            <p:ph type="dt" sz="half" idx="10"/>
          </p:nvPr>
        </p:nvSpPr>
        <p:spPr/>
        <p:txBody>
          <a:bodyPr/>
          <a:lstStyle/>
          <a:p>
            <a:fld id="{2DBFBF47-D2FD-4E0C-B657-7E80287BEDA1}" type="datetimeFigureOut">
              <a:rPr lang="zh-HK" altLang="en-US" smtClean="0"/>
              <a:t>23/01/22</a:t>
            </a:fld>
            <a:endParaRPr lang="zh-HK" altLang="en-US"/>
          </a:p>
        </p:txBody>
      </p:sp>
      <p:sp>
        <p:nvSpPr>
          <p:cNvPr id="6" name="頁尾版面配置區 5">
            <a:extLst>
              <a:ext uri="{FF2B5EF4-FFF2-40B4-BE49-F238E27FC236}">
                <a16:creationId xmlns:a16="http://schemas.microsoft.com/office/drawing/2014/main" xmlns="" id="{24E49529-AF81-4D71-A3C0-2B29E752003C}"/>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xmlns="" id="{DEC1DEFE-0BF4-4EB8-A545-FFAD5F730827}"/>
              </a:ext>
            </a:extLst>
          </p:cNvPr>
          <p:cNvSpPr>
            <a:spLocks noGrp="1"/>
          </p:cNvSpPr>
          <p:nvPr>
            <p:ph type="sldNum" sz="quarter" idx="12"/>
          </p:nvPr>
        </p:nvSpPr>
        <p:spPr/>
        <p:txBody>
          <a:bodyPr/>
          <a:lstStyle/>
          <a:p>
            <a:fld id="{F3E07E7C-4E8A-4FFA-A8E8-6B41C8C0BBA6}" type="slidenum">
              <a:rPr lang="zh-HK" altLang="en-US" smtClean="0"/>
              <a:t>‹#›</a:t>
            </a:fld>
            <a:endParaRPr lang="zh-HK" altLang="en-US"/>
          </a:p>
        </p:txBody>
      </p:sp>
    </p:spTree>
    <p:extLst>
      <p:ext uri="{BB962C8B-B14F-4D97-AF65-F5344CB8AC3E}">
        <p14:creationId xmlns:p14="http://schemas.microsoft.com/office/powerpoint/2010/main" val="418178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E0C61E8-B6F8-4BF1-8C49-FE0062612252}"/>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xmlns="" id="{556ADE03-E92E-495A-B560-F048A3E85D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xmlns="" id="{67EC68E1-0450-4C8B-B5D8-18D484939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xmlns="" id="{F7D090D5-C60B-428B-ABD3-282B63CCBEAE}"/>
              </a:ext>
            </a:extLst>
          </p:cNvPr>
          <p:cNvSpPr>
            <a:spLocks noGrp="1"/>
          </p:cNvSpPr>
          <p:nvPr>
            <p:ph type="dt" sz="half" idx="10"/>
          </p:nvPr>
        </p:nvSpPr>
        <p:spPr/>
        <p:txBody>
          <a:bodyPr/>
          <a:lstStyle/>
          <a:p>
            <a:fld id="{2DBFBF47-D2FD-4E0C-B657-7E80287BEDA1}" type="datetimeFigureOut">
              <a:rPr lang="zh-HK" altLang="en-US" smtClean="0"/>
              <a:t>23/01/22</a:t>
            </a:fld>
            <a:endParaRPr lang="zh-HK" altLang="en-US"/>
          </a:p>
        </p:txBody>
      </p:sp>
      <p:sp>
        <p:nvSpPr>
          <p:cNvPr id="6" name="頁尾版面配置區 5">
            <a:extLst>
              <a:ext uri="{FF2B5EF4-FFF2-40B4-BE49-F238E27FC236}">
                <a16:creationId xmlns:a16="http://schemas.microsoft.com/office/drawing/2014/main" xmlns="" id="{01F84B57-1859-46DC-8399-94BF1EAF5DAB}"/>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xmlns="" id="{BB12DA0E-9DAA-49DF-89B8-34A46B027302}"/>
              </a:ext>
            </a:extLst>
          </p:cNvPr>
          <p:cNvSpPr>
            <a:spLocks noGrp="1"/>
          </p:cNvSpPr>
          <p:nvPr>
            <p:ph type="sldNum" sz="quarter" idx="12"/>
          </p:nvPr>
        </p:nvSpPr>
        <p:spPr/>
        <p:txBody>
          <a:bodyPr/>
          <a:lstStyle/>
          <a:p>
            <a:fld id="{F3E07E7C-4E8A-4FFA-A8E8-6B41C8C0BBA6}" type="slidenum">
              <a:rPr lang="zh-HK" altLang="en-US" smtClean="0"/>
              <a:t>‹#›</a:t>
            </a:fld>
            <a:endParaRPr lang="zh-HK" altLang="en-US"/>
          </a:p>
        </p:txBody>
      </p:sp>
    </p:spTree>
    <p:extLst>
      <p:ext uri="{BB962C8B-B14F-4D97-AF65-F5344CB8AC3E}">
        <p14:creationId xmlns:p14="http://schemas.microsoft.com/office/powerpoint/2010/main" val="37076591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xmlns="" id="{3F5881B7-C06A-47DD-9EEE-CC4285A814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xmlns="" id="{E03D7CB5-A4B8-4C02-8AC6-200D9A95ED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xmlns="" id="{2C12E5FF-25F5-4E8A-919A-BF1D2545C8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FBF47-D2FD-4E0C-B657-7E80287BEDA1}" type="datetimeFigureOut">
              <a:rPr lang="zh-HK" altLang="en-US" smtClean="0"/>
              <a:t>23/01/22</a:t>
            </a:fld>
            <a:endParaRPr lang="zh-HK" altLang="en-US"/>
          </a:p>
        </p:txBody>
      </p:sp>
      <p:sp>
        <p:nvSpPr>
          <p:cNvPr id="5" name="頁尾版面配置區 4">
            <a:extLst>
              <a:ext uri="{FF2B5EF4-FFF2-40B4-BE49-F238E27FC236}">
                <a16:creationId xmlns:a16="http://schemas.microsoft.com/office/drawing/2014/main" xmlns="" id="{00BDED4F-8931-4C64-A483-ACD3B1044E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a:extLst>
              <a:ext uri="{FF2B5EF4-FFF2-40B4-BE49-F238E27FC236}">
                <a16:creationId xmlns:a16="http://schemas.microsoft.com/office/drawing/2014/main" xmlns="" id="{719F41EB-8183-4BBF-B4E6-02F4F7371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07E7C-4E8A-4FFA-A8E8-6B41C8C0BBA6}" type="slidenum">
              <a:rPr lang="zh-HK" altLang="en-US" smtClean="0"/>
              <a:t>‹#›</a:t>
            </a:fld>
            <a:endParaRPr lang="zh-HK" altLang="en-US"/>
          </a:p>
        </p:txBody>
      </p:sp>
    </p:spTree>
    <p:extLst>
      <p:ext uri="{BB962C8B-B14F-4D97-AF65-F5344CB8AC3E}">
        <p14:creationId xmlns:p14="http://schemas.microsoft.com/office/powerpoint/2010/main" val="3097746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pn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6.pn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a:extLst>
              <a:ext uri="{FF2B5EF4-FFF2-40B4-BE49-F238E27FC236}">
                <a16:creationId xmlns:a16="http://schemas.microsoft.com/office/drawing/2014/main" xmlns="" id="{2D7327BE-BC29-4180-AF18-2F1D51A2359F}"/>
              </a:ext>
            </a:extLst>
          </p:cNvPr>
          <p:cNvSpPr txBox="1"/>
          <p:nvPr/>
        </p:nvSpPr>
        <p:spPr>
          <a:xfrm>
            <a:off x="1141379" y="3429000"/>
            <a:ext cx="3482380" cy="369332"/>
          </a:xfrm>
          <a:prstGeom prst="rect">
            <a:avLst/>
          </a:prstGeom>
          <a:noFill/>
        </p:spPr>
        <p:txBody>
          <a:bodyPr wrap="square" rtlCol="0">
            <a:spAutoFit/>
          </a:bodyPr>
          <a:lstStyle/>
          <a:p>
            <a:r>
              <a:rPr lang="en-US" altLang="zh-TW" dirty="0">
                <a:latin typeface="Abadi Extra Light" panose="020B0204020104020204" pitchFamily="34" charset="0"/>
              </a:rPr>
              <a:t>The</a:t>
            </a:r>
            <a:r>
              <a:rPr lang="en-US" altLang="zh-HK" dirty="0">
                <a:latin typeface="Abadi Extra Light" panose="020B0204020104020204" pitchFamily="34" charset="0"/>
              </a:rPr>
              <a:t> coffee for people in the know -</a:t>
            </a:r>
            <a:endParaRPr lang="zh-HK" altLang="en-US" dirty="0">
              <a:latin typeface="Abadi Extra Light" panose="020B0204020104020204" pitchFamily="34" charset="0"/>
            </a:endParaRPr>
          </a:p>
        </p:txBody>
      </p:sp>
      <p:grpSp>
        <p:nvGrpSpPr>
          <p:cNvPr id="15" name="群組 14">
            <a:extLst>
              <a:ext uri="{FF2B5EF4-FFF2-40B4-BE49-F238E27FC236}">
                <a16:creationId xmlns:a16="http://schemas.microsoft.com/office/drawing/2014/main" xmlns="" id="{38581967-58CD-4B74-93EB-0619A09C88A6}"/>
              </a:ext>
            </a:extLst>
          </p:cNvPr>
          <p:cNvGrpSpPr/>
          <p:nvPr/>
        </p:nvGrpSpPr>
        <p:grpSpPr>
          <a:xfrm>
            <a:off x="6547635" y="496891"/>
            <a:ext cx="5290850" cy="5864218"/>
            <a:chOff x="6547635" y="496891"/>
            <a:chExt cx="5290850" cy="5864218"/>
          </a:xfrm>
        </p:grpSpPr>
        <p:sp>
          <p:nvSpPr>
            <p:cNvPr id="14" name="矩形 13">
              <a:extLst>
                <a:ext uri="{FF2B5EF4-FFF2-40B4-BE49-F238E27FC236}">
                  <a16:creationId xmlns:a16="http://schemas.microsoft.com/office/drawing/2014/main" xmlns="" id="{F6D90A48-CB49-4612-B243-BFADE29554F8}"/>
                </a:ext>
              </a:extLst>
            </p:cNvPr>
            <p:cNvSpPr/>
            <p:nvPr/>
          </p:nvSpPr>
          <p:spPr>
            <a:xfrm>
              <a:off x="6547635" y="496891"/>
              <a:ext cx="5290850" cy="5864218"/>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16" name="Picture 6">
              <a:extLst>
                <a:ext uri="{FF2B5EF4-FFF2-40B4-BE49-F238E27FC236}">
                  <a16:creationId xmlns:a16="http://schemas.microsoft.com/office/drawing/2014/main" xmlns="" id="{4DFC2749-1B48-4D36-BDF6-BE8079AF709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85560" y="496891"/>
              <a:ext cx="4352925" cy="5724525"/>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圖片 17">
            <a:extLst>
              <a:ext uri="{FF2B5EF4-FFF2-40B4-BE49-F238E27FC236}">
                <a16:creationId xmlns:a16="http://schemas.microsoft.com/office/drawing/2014/main" xmlns="" id="{9984CA7B-6E95-450E-A7B1-0C7C8F9178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4683" y="2574205"/>
            <a:ext cx="1622395" cy="686579"/>
          </a:xfrm>
          <a:prstGeom prst="rect">
            <a:avLst/>
          </a:prstGeom>
        </p:spPr>
      </p:pic>
    </p:spTree>
    <p:extLst>
      <p:ext uri="{BB962C8B-B14F-4D97-AF65-F5344CB8AC3E}">
        <p14:creationId xmlns:p14="http://schemas.microsoft.com/office/powerpoint/2010/main" val="1329209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xmlns="" id="{9121D47D-2F32-4A3F-ADC9-35215C3B359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1284" r="4895"/>
          <a:stretch/>
        </p:blipFill>
        <p:spPr bwMode="auto">
          <a:xfrm>
            <a:off x="2231062" y="3031910"/>
            <a:ext cx="2306899" cy="346950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xmlns="" id="{6740B2E1-B7DE-4905-B4CA-56452965AC3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42550" y="3029014"/>
            <a:ext cx="2306899" cy="347240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xmlns="" id="{68E86478-04F1-49F5-A6F8-6B63D1D23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580" y="3031910"/>
            <a:ext cx="2313006" cy="3469509"/>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a:extLst>
              <a:ext uri="{FF2B5EF4-FFF2-40B4-BE49-F238E27FC236}">
                <a16:creationId xmlns:a16="http://schemas.microsoft.com/office/drawing/2014/main" xmlns="" id="{CE5F268F-2DCD-4581-A61C-8CC804333665}"/>
              </a:ext>
            </a:extLst>
          </p:cNvPr>
          <p:cNvSpPr txBox="1"/>
          <p:nvPr/>
        </p:nvSpPr>
        <p:spPr>
          <a:xfrm>
            <a:off x="4159368" y="2234242"/>
            <a:ext cx="3752491" cy="369332"/>
          </a:xfrm>
          <a:prstGeom prst="rect">
            <a:avLst/>
          </a:prstGeom>
          <a:noFill/>
        </p:spPr>
        <p:txBody>
          <a:bodyPr wrap="square" rtlCol="0">
            <a:spAutoFit/>
          </a:bodyPr>
          <a:lstStyle/>
          <a:p>
            <a:r>
              <a:rPr lang="en-US" altLang="zh-HK" b="1" dirty="0">
                <a:latin typeface="Abadi Extra Light" panose="020B0204020104020204" pitchFamily="34" charset="0"/>
              </a:rPr>
              <a:t>Thank you for enjoying our TARZA – </a:t>
            </a:r>
            <a:endParaRPr lang="zh-HK" altLang="en-US" b="1" dirty="0">
              <a:latin typeface="Abadi Extra Light" panose="020B0204020104020204" pitchFamily="34" charset="0"/>
            </a:endParaRPr>
          </a:p>
        </p:txBody>
      </p:sp>
      <p:pic>
        <p:nvPicPr>
          <p:cNvPr id="7" name="圖片 6">
            <a:extLst>
              <a:ext uri="{FF2B5EF4-FFF2-40B4-BE49-F238E27FC236}">
                <a16:creationId xmlns:a16="http://schemas.microsoft.com/office/drawing/2014/main" xmlns="" id="{86E95797-3A0A-4450-96B7-8439610849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24415" y="1334943"/>
            <a:ext cx="1622395" cy="686579"/>
          </a:xfrm>
          <a:prstGeom prst="rect">
            <a:avLst/>
          </a:prstGeom>
        </p:spPr>
      </p:pic>
      <p:pic>
        <p:nvPicPr>
          <p:cNvPr id="8" name="圖片 7">
            <a:extLst>
              <a:ext uri="{FF2B5EF4-FFF2-40B4-BE49-F238E27FC236}">
                <a16:creationId xmlns:a16="http://schemas.microsoft.com/office/drawing/2014/main" xmlns="" id="{BA219141-3428-4271-86A1-332D34F0C4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31858" y="1853222"/>
            <a:ext cx="523902" cy="762039"/>
          </a:xfrm>
          <a:prstGeom prst="rect">
            <a:avLst/>
          </a:prstGeom>
        </p:spPr>
      </p:pic>
    </p:spTree>
    <p:extLst>
      <p:ext uri="{BB962C8B-B14F-4D97-AF65-F5344CB8AC3E}">
        <p14:creationId xmlns:p14="http://schemas.microsoft.com/office/powerpoint/2010/main" val="164736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a:extLst>
              <a:ext uri="{FF2B5EF4-FFF2-40B4-BE49-F238E27FC236}">
                <a16:creationId xmlns:a16="http://schemas.microsoft.com/office/drawing/2014/main" xmlns="" id="{02707C91-1754-457C-9B53-BCBD1FA61932}"/>
              </a:ext>
            </a:extLst>
          </p:cNvPr>
          <p:cNvGrpSpPr/>
          <p:nvPr/>
        </p:nvGrpSpPr>
        <p:grpSpPr>
          <a:xfrm>
            <a:off x="354760" y="909706"/>
            <a:ext cx="4688008" cy="4688008"/>
            <a:chOff x="354760" y="909706"/>
            <a:chExt cx="4688008" cy="4688008"/>
          </a:xfrm>
        </p:grpSpPr>
        <p:grpSp>
          <p:nvGrpSpPr>
            <p:cNvPr id="5" name="群組 4">
              <a:extLst>
                <a:ext uri="{FF2B5EF4-FFF2-40B4-BE49-F238E27FC236}">
                  <a16:creationId xmlns:a16="http://schemas.microsoft.com/office/drawing/2014/main" xmlns="" id="{59F4C580-D1AF-4EC3-A19C-428DF88C0B65}"/>
                </a:ext>
              </a:extLst>
            </p:cNvPr>
            <p:cNvGrpSpPr/>
            <p:nvPr/>
          </p:nvGrpSpPr>
          <p:grpSpPr>
            <a:xfrm>
              <a:off x="354760" y="909706"/>
              <a:ext cx="4688008" cy="4688008"/>
              <a:chOff x="553167" y="1084996"/>
              <a:chExt cx="4688008" cy="4688008"/>
            </a:xfrm>
          </p:grpSpPr>
          <p:pic>
            <p:nvPicPr>
              <p:cNvPr id="2" name="Picture 4">
                <a:extLst>
                  <a:ext uri="{FF2B5EF4-FFF2-40B4-BE49-F238E27FC236}">
                    <a16:creationId xmlns:a16="http://schemas.microsoft.com/office/drawing/2014/main" xmlns="" id="{20660B2C-8362-49F0-A766-3BB2336A187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3167" y="1084996"/>
                <a:ext cx="4688008" cy="46880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xmlns="" id="{42724E14-B05B-4096-B865-C0C900EC9EF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2247" y="4833668"/>
                <a:ext cx="4628928" cy="9393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群組 8">
              <a:extLst>
                <a:ext uri="{FF2B5EF4-FFF2-40B4-BE49-F238E27FC236}">
                  <a16:creationId xmlns:a16="http://schemas.microsoft.com/office/drawing/2014/main" xmlns="" id="{AAB813ED-9CED-44F5-986A-26118C17D880}"/>
                </a:ext>
              </a:extLst>
            </p:cNvPr>
            <p:cNvGrpSpPr/>
            <p:nvPr/>
          </p:nvGrpSpPr>
          <p:grpSpPr>
            <a:xfrm>
              <a:off x="1615596" y="4794992"/>
              <a:ext cx="2035634" cy="648855"/>
              <a:chOff x="1879353" y="4980170"/>
              <a:chExt cx="2035634" cy="648855"/>
            </a:xfrm>
          </p:grpSpPr>
          <p:sp>
            <p:nvSpPr>
              <p:cNvPr id="6" name="文字方塊 5">
                <a:extLst>
                  <a:ext uri="{FF2B5EF4-FFF2-40B4-BE49-F238E27FC236}">
                    <a16:creationId xmlns:a16="http://schemas.microsoft.com/office/drawing/2014/main" xmlns="" id="{F9DC44B9-CD80-4B67-95A6-3F6787F6DCC5}"/>
                  </a:ext>
                </a:extLst>
              </p:cNvPr>
              <p:cNvSpPr txBox="1"/>
              <p:nvPr/>
            </p:nvSpPr>
            <p:spPr>
              <a:xfrm>
                <a:off x="2139351" y="4980170"/>
                <a:ext cx="1449238" cy="432298"/>
              </a:xfrm>
              <a:prstGeom prst="rect">
                <a:avLst/>
              </a:prstGeom>
              <a:noFill/>
            </p:spPr>
            <p:txBody>
              <a:bodyPr wrap="square" rtlCol="0">
                <a:spAutoFit/>
              </a:bodyPr>
              <a:lstStyle/>
              <a:p>
                <a:pPr algn="dist">
                  <a:lnSpc>
                    <a:spcPts val="2600"/>
                  </a:lnSpc>
                </a:pPr>
                <a:r>
                  <a:rPr lang="en-US" altLang="zh-TW" sz="2800" b="1" dirty="0">
                    <a:latin typeface="Abadi Extra Light" panose="020B0204020104020204" pitchFamily="34" charset="0"/>
                  </a:rPr>
                  <a:t>TARZA</a:t>
                </a:r>
              </a:p>
            </p:txBody>
          </p:sp>
          <p:sp>
            <p:nvSpPr>
              <p:cNvPr id="8" name="文字方塊 7">
                <a:extLst>
                  <a:ext uri="{FF2B5EF4-FFF2-40B4-BE49-F238E27FC236}">
                    <a16:creationId xmlns:a16="http://schemas.microsoft.com/office/drawing/2014/main" xmlns="" id="{9E319FED-4344-4DED-9BA3-BDE25F1DBBC3}"/>
                  </a:ext>
                </a:extLst>
              </p:cNvPr>
              <p:cNvSpPr txBox="1"/>
              <p:nvPr/>
            </p:nvSpPr>
            <p:spPr>
              <a:xfrm>
                <a:off x="1879353" y="5235263"/>
                <a:ext cx="2035634" cy="393762"/>
              </a:xfrm>
              <a:prstGeom prst="rect">
                <a:avLst/>
              </a:prstGeom>
              <a:noFill/>
            </p:spPr>
            <p:txBody>
              <a:bodyPr wrap="square">
                <a:spAutoFit/>
              </a:bodyPr>
              <a:lstStyle/>
              <a:p>
                <a:pPr algn="ctr">
                  <a:lnSpc>
                    <a:spcPts val="2600"/>
                  </a:lnSpc>
                </a:pPr>
                <a:r>
                  <a:rPr lang="en-US" altLang="zh-TW" sz="1600" dirty="0">
                    <a:latin typeface="Abadi Extra Light" panose="020B0204020104020204" pitchFamily="34" charset="0"/>
                  </a:rPr>
                  <a:t>Premium Coffee</a:t>
                </a:r>
                <a:endParaRPr lang="zh-HK" altLang="en-US" sz="1600" dirty="0">
                  <a:latin typeface="Abadi Extra Light" panose="020B0204020104020204" pitchFamily="34" charset="0"/>
                </a:endParaRPr>
              </a:p>
            </p:txBody>
          </p:sp>
        </p:grpSp>
      </p:grpSp>
      <p:sp>
        <p:nvSpPr>
          <p:cNvPr id="10" name="文字方塊 9">
            <a:extLst>
              <a:ext uri="{FF2B5EF4-FFF2-40B4-BE49-F238E27FC236}">
                <a16:creationId xmlns:a16="http://schemas.microsoft.com/office/drawing/2014/main" xmlns="" id="{0259F58B-45BB-4268-9599-3CE4FCC446A6}"/>
              </a:ext>
            </a:extLst>
          </p:cNvPr>
          <p:cNvSpPr txBox="1"/>
          <p:nvPr/>
        </p:nvSpPr>
        <p:spPr>
          <a:xfrm>
            <a:off x="5241175" y="2489171"/>
            <a:ext cx="4771444" cy="3108543"/>
          </a:xfrm>
          <a:prstGeom prst="rect">
            <a:avLst/>
          </a:prstGeom>
          <a:noFill/>
        </p:spPr>
        <p:txBody>
          <a:bodyPr wrap="square" rtlCol="0">
            <a:spAutoFit/>
          </a:bodyPr>
          <a:lstStyle/>
          <a:p>
            <a:r>
              <a:rPr lang="en-US" altLang="zh-HK" sz="1400" dirty="0">
                <a:latin typeface="Abadi Extra Light" panose="020B0204020104020204" pitchFamily="34" charset="0"/>
              </a:rPr>
              <a:t>We</a:t>
            </a:r>
            <a:r>
              <a:rPr lang="zh-TW" altLang="en-US" sz="1400" dirty="0">
                <a:latin typeface="Abadi Extra Light" panose="020B0204020104020204" pitchFamily="34" charset="0"/>
              </a:rPr>
              <a:t> </a:t>
            </a:r>
            <a:r>
              <a:rPr lang="en-US" altLang="zh-TW" sz="1400" dirty="0">
                <a:latin typeface="Abadi Extra Light" panose="020B0204020104020204" pitchFamily="34" charset="0"/>
              </a:rPr>
              <a:t>pour</a:t>
            </a:r>
            <a:r>
              <a:rPr lang="zh-TW" altLang="en-US" sz="1400" dirty="0">
                <a:latin typeface="Abadi Extra Light" panose="020B0204020104020204" pitchFamily="34" charset="0"/>
              </a:rPr>
              <a:t> </a:t>
            </a:r>
            <a:r>
              <a:rPr lang="en-US" altLang="zh-TW" sz="1400" dirty="0">
                <a:latin typeface="Abadi Extra Light" panose="020B0204020104020204" pitchFamily="34" charset="0"/>
              </a:rPr>
              <a:t>our</a:t>
            </a:r>
            <a:r>
              <a:rPr lang="zh-TW" altLang="en-US" sz="1400" dirty="0">
                <a:latin typeface="Abadi Extra Light" panose="020B0204020104020204" pitchFamily="34" charset="0"/>
              </a:rPr>
              <a:t> </a:t>
            </a:r>
            <a:r>
              <a:rPr lang="en-US" altLang="zh-TW" sz="1400" dirty="0">
                <a:latin typeface="Abadi Extra Light" panose="020B0204020104020204" pitchFamily="34" charset="0"/>
              </a:rPr>
              <a:t>heart</a:t>
            </a:r>
            <a:r>
              <a:rPr lang="zh-TW" altLang="en-US" sz="1400" dirty="0">
                <a:latin typeface="Abadi Extra Light" panose="020B0204020104020204" pitchFamily="34" charset="0"/>
              </a:rPr>
              <a:t> </a:t>
            </a:r>
            <a:r>
              <a:rPr lang="en-US" altLang="zh-TW" sz="1400" dirty="0">
                <a:latin typeface="Abadi Extra Light" panose="020B0204020104020204" pitchFamily="34" charset="0"/>
              </a:rPr>
              <a:t>and</a:t>
            </a:r>
            <a:r>
              <a:rPr lang="zh-TW" altLang="en-US" sz="1400" dirty="0">
                <a:latin typeface="Abadi Extra Light" panose="020B0204020104020204" pitchFamily="34" charset="0"/>
              </a:rPr>
              <a:t> </a:t>
            </a:r>
            <a:r>
              <a:rPr lang="en-US" altLang="zh-TW" sz="1400" dirty="0">
                <a:latin typeface="Abadi Extra Light" panose="020B0204020104020204" pitchFamily="34" charset="0"/>
              </a:rPr>
              <a:t>soul</a:t>
            </a:r>
            <a:r>
              <a:rPr lang="zh-TW" altLang="en-US" sz="1400" dirty="0">
                <a:latin typeface="Abadi Extra Light" panose="020B0204020104020204" pitchFamily="34" charset="0"/>
              </a:rPr>
              <a:t> </a:t>
            </a:r>
            <a:r>
              <a:rPr lang="en-US" altLang="zh-TW" sz="1400" dirty="0">
                <a:latin typeface="Abadi Extra Light" panose="020B0204020104020204" pitchFamily="34" charset="0"/>
              </a:rPr>
              <a:t>to bring you the perfect TARZA because like you, we have a discerning taste and a passion for perfection.</a:t>
            </a:r>
          </a:p>
          <a:p>
            <a:endParaRPr lang="en-US" altLang="zh-HK" sz="1400" dirty="0">
              <a:latin typeface="Abadi Extra Light" panose="020B0204020104020204" pitchFamily="34" charset="0"/>
            </a:endParaRPr>
          </a:p>
          <a:p>
            <a:r>
              <a:rPr lang="en-US" altLang="zh-HK" sz="1400" dirty="0">
                <a:latin typeface="Abadi Extra Light" panose="020B0204020104020204" pitchFamily="34" charset="0"/>
              </a:rPr>
              <a:t>Our professional team of Q-graders handpicks the finest Arabica and Robusta beans across continents, putting through meticulous experimentations, checking off all the complex technical essentials to discover the perfect balance of sensory pleasure. </a:t>
            </a:r>
          </a:p>
          <a:p>
            <a:endParaRPr lang="en-US" altLang="zh-HK" sz="1400" dirty="0">
              <a:latin typeface="Abadi Extra Light" panose="020B0204020104020204" pitchFamily="34" charset="0"/>
            </a:endParaRPr>
          </a:p>
          <a:p>
            <a:r>
              <a:rPr lang="en-US" altLang="zh-HK" sz="1400" dirty="0">
                <a:latin typeface="Abadi Extra Light" panose="020B0204020104020204" pitchFamily="34" charset="0"/>
              </a:rPr>
              <a:t>Through our sustainable Seed</a:t>
            </a:r>
            <a:r>
              <a:rPr lang="en-US" altLang="zh-TW" sz="1400" dirty="0">
                <a:latin typeface="Abadi Extra Light" panose="020B0204020104020204" pitchFamily="34" charset="0"/>
              </a:rPr>
              <a:t>2C</a:t>
            </a:r>
            <a:r>
              <a:rPr lang="zh-TW" altLang="en-US" sz="1400" dirty="0">
                <a:latin typeface="Abadi Extra Light" panose="020B0204020104020204" pitchFamily="34" charset="0"/>
              </a:rPr>
              <a:t> </a:t>
            </a:r>
            <a:r>
              <a:rPr lang="en-US" altLang="zh-TW" sz="1400" dirty="0">
                <a:latin typeface="Abadi Extra Light" panose="020B0204020104020204" pitchFamily="34" charset="0"/>
              </a:rPr>
              <a:t>program,</a:t>
            </a:r>
            <a:r>
              <a:rPr lang="zh-TW" altLang="en-US" sz="1400" dirty="0">
                <a:latin typeface="Abadi Extra Light" panose="020B0204020104020204" pitchFamily="34" charset="0"/>
              </a:rPr>
              <a:t> </a:t>
            </a:r>
            <a:r>
              <a:rPr lang="en-US" altLang="zh-TW" sz="1400" dirty="0">
                <a:latin typeface="Abadi Extra Light" panose="020B0204020104020204" pitchFamily="34" charset="0"/>
              </a:rPr>
              <a:t>you</a:t>
            </a:r>
            <a:r>
              <a:rPr lang="zh-TW" altLang="en-US" sz="1400" dirty="0">
                <a:latin typeface="Abadi Extra Light" panose="020B0204020104020204" pitchFamily="34" charset="0"/>
              </a:rPr>
              <a:t> </a:t>
            </a:r>
            <a:r>
              <a:rPr lang="en-US" altLang="zh-TW" sz="1400" dirty="0">
                <a:latin typeface="Abadi Extra Light" panose="020B0204020104020204" pitchFamily="34" charset="0"/>
              </a:rPr>
              <a:t>can</a:t>
            </a:r>
            <a:r>
              <a:rPr lang="zh-TW" altLang="en-US" sz="1400" dirty="0">
                <a:latin typeface="Abadi Extra Light" panose="020B0204020104020204" pitchFamily="34" charset="0"/>
              </a:rPr>
              <a:t> </a:t>
            </a:r>
            <a:r>
              <a:rPr lang="en-US" altLang="zh-TW" sz="1400" dirty="0">
                <a:latin typeface="Abadi Extra Light" panose="020B0204020104020204" pitchFamily="34" charset="0"/>
              </a:rPr>
              <a:t>effortlessly</a:t>
            </a:r>
            <a:r>
              <a:rPr lang="zh-TW" altLang="en-US" sz="1400" dirty="0">
                <a:latin typeface="Abadi Extra Light" panose="020B0204020104020204" pitchFamily="34" charset="0"/>
              </a:rPr>
              <a:t> </a:t>
            </a:r>
            <a:r>
              <a:rPr lang="en-US" altLang="zh-TW" sz="1400" dirty="0">
                <a:latin typeface="Abadi Extra Light" panose="020B0204020104020204" pitchFamily="34" charset="0"/>
              </a:rPr>
              <a:t>trace</a:t>
            </a:r>
            <a:r>
              <a:rPr lang="zh-TW" altLang="en-US" sz="1400" dirty="0">
                <a:latin typeface="Abadi Extra Light" panose="020B0204020104020204" pitchFamily="34" charset="0"/>
              </a:rPr>
              <a:t> </a:t>
            </a:r>
            <a:r>
              <a:rPr lang="en-US" altLang="zh-TW" sz="1400" dirty="0">
                <a:latin typeface="Abadi Extra Light" panose="020B0204020104020204" pitchFamily="34" charset="0"/>
              </a:rPr>
              <a:t>back</a:t>
            </a:r>
            <a:r>
              <a:rPr lang="zh-TW" altLang="en-US" sz="1400" dirty="0">
                <a:latin typeface="Abadi Extra Light" panose="020B0204020104020204" pitchFamily="34" charset="0"/>
              </a:rPr>
              <a:t> </a:t>
            </a:r>
            <a:r>
              <a:rPr lang="en-US" altLang="zh-TW" sz="1400" dirty="0">
                <a:latin typeface="Abadi Extra Light" panose="020B0204020104020204" pitchFamily="34" charset="0"/>
              </a:rPr>
              <a:t>the</a:t>
            </a:r>
            <a:r>
              <a:rPr lang="zh-TW" altLang="en-US" sz="1400" dirty="0">
                <a:latin typeface="Abadi Extra Light" panose="020B0204020104020204" pitchFamily="34" charset="0"/>
              </a:rPr>
              <a:t> </a:t>
            </a:r>
            <a:r>
              <a:rPr lang="en-US" altLang="zh-TW" sz="1400" dirty="0">
                <a:latin typeface="Abadi Extra Light" panose="020B0204020104020204" pitchFamily="34" charset="0"/>
              </a:rPr>
              <a:t>stories of origins – from plantation, processing, to pouring at your home. Of precision and perfection, within those in the know. Each of our brews has its own story to tell, awaiting you to unveil and linger on its pleasurable aromas.</a:t>
            </a:r>
            <a:endParaRPr lang="zh-HK" altLang="en-US" sz="1400" dirty="0">
              <a:latin typeface="Abadi Extra Light" panose="020B0204020104020204" pitchFamily="34" charset="0"/>
            </a:endParaRPr>
          </a:p>
        </p:txBody>
      </p:sp>
      <p:sp>
        <p:nvSpPr>
          <p:cNvPr id="11" name="文字方塊 10">
            <a:extLst>
              <a:ext uri="{FF2B5EF4-FFF2-40B4-BE49-F238E27FC236}">
                <a16:creationId xmlns:a16="http://schemas.microsoft.com/office/drawing/2014/main" xmlns="" id="{217A2DD7-F848-4FA1-91F1-C2F54BDB0090}"/>
              </a:ext>
            </a:extLst>
          </p:cNvPr>
          <p:cNvSpPr txBox="1"/>
          <p:nvPr/>
        </p:nvSpPr>
        <p:spPr>
          <a:xfrm>
            <a:off x="5241174" y="1870623"/>
            <a:ext cx="2415396" cy="400110"/>
          </a:xfrm>
          <a:prstGeom prst="rect">
            <a:avLst/>
          </a:prstGeom>
          <a:noFill/>
        </p:spPr>
        <p:txBody>
          <a:bodyPr wrap="square" rtlCol="0">
            <a:spAutoFit/>
          </a:bodyPr>
          <a:lstStyle/>
          <a:p>
            <a:r>
              <a:rPr lang="en-US" altLang="zh-HK" sz="2000" b="1" dirty="0">
                <a:latin typeface="Abadi Extra Light" panose="020B0204020104020204" pitchFamily="34" charset="0"/>
              </a:rPr>
              <a:t>Brand Story -</a:t>
            </a:r>
            <a:endParaRPr lang="zh-HK" altLang="en-US" sz="2000" b="1" dirty="0">
              <a:latin typeface="Abadi Extra Light" panose="020B0204020104020204" pitchFamily="34" charset="0"/>
            </a:endParaRPr>
          </a:p>
        </p:txBody>
      </p:sp>
      <p:pic>
        <p:nvPicPr>
          <p:cNvPr id="12" name="Picture 2">
            <a:extLst>
              <a:ext uri="{FF2B5EF4-FFF2-40B4-BE49-F238E27FC236}">
                <a16:creationId xmlns:a16="http://schemas.microsoft.com/office/drawing/2014/main" xmlns="" id="{B4C3D22E-5908-46A6-AA1D-4E67D57BABD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94498" y="-1"/>
            <a:ext cx="2175655" cy="3263483"/>
          </a:xfrm>
          <a:prstGeom prst="rect">
            <a:avLst/>
          </a:prstGeom>
          <a:noFill/>
          <a:extLst>
            <a:ext uri="{909E8E84-426E-40DD-AFC4-6F175D3DCCD1}">
              <a14:hiddenFill xmlns:a14="http://schemas.microsoft.com/office/drawing/2010/main">
                <a:solidFill>
                  <a:srgbClr val="FFFFFF"/>
                </a:solidFill>
              </a14:hiddenFill>
            </a:ext>
          </a:extLst>
        </p:spPr>
      </p:pic>
      <p:pic>
        <p:nvPicPr>
          <p:cNvPr id="13" name="圖片 12">
            <a:extLst>
              <a:ext uri="{FF2B5EF4-FFF2-40B4-BE49-F238E27FC236}">
                <a16:creationId xmlns:a16="http://schemas.microsoft.com/office/drawing/2014/main" xmlns="" id="{025244CA-09F6-41DA-9CA5-C5A226D773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692" y="5718484"/>
            <a:ext cx="523902" cy="762039"/>
          </a:xfrm>
          <a:prstGeom prst="rect">
            <a:avLst/>
          </a:prstGeom>
        </p:spPr>
      </p:pic>
    </p:spTree>
    <p:extLst>
      <p:ext uri="{BB962C8B-B14F-4D97-AF65-F5344CB8AC3E}">
        <p14:creationId xmlns:p14="http://schemas.microsoft.com/office/powerpoint/2010/main" val="340223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xmlns="" id="{0DEFD8D3-F2EC-4F94-8E43-A0F428BDD1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07781" y="2035834"/>
            <a:ext cx="3058720" cy="4606506"/>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xmlns="" id="{DD96C11D-3C5E-4CE6-9D8C-3FE91C3D303E}"/>
              </a:ext>
            </a:extLst>
          </p:cNvPr>
          <p:cNvSpPr txBox="1"/>
          <p:nvPr/>
        </p:nvSpPr>
        <p:spPr>
          <a:xfrm>
            <a:off x="4017780" y="3709749"/>
            <a:ext cx="4895288" cy="2031325"/>
          </a:xfrm>
          <a:prstGeom prst="rect">
            <a:avLst/>
          </a:prstGeom>
          <a:noFill/>
        </p:spPr>
        <p:txBody>
          <a:bodyPr wrap="square" rtlCol="0">
            <a:spAutoFit/>
          </a:bodyPr>
          <a:lstStyle/>
          <a:p>
            <a:r>
              <a:rPr lang="en-US" altLang="zh-TW" sz="1400" dirty="0">
                <a:latin typeface="Abadi Extra Light" panose="020B0204020104020204" pitchFamily="34" charset="0"/>
              </a:rPr>
              <a:t>- </a:t>
            </a:r>
            <a:r>
              <a:rPr lang="en-US" altLang="zh-HK" sz="1400" dirty="0">
                <a:latin typeface="Abadi Extra Light" panose="020B0204020104020204" pitchFamily="34" charset="0"/>
              </a:rPr>
              <a:t>The perfect cup for the people in the know</a:t>
            </a:r>
          </a:p>
          <a:p>
            <a:endParaRPr lang="en-US" altLang="zh-HK" sz="1400" dirty="0">
              <a:latin typeface="Abadi Extra Light" panose="020B0204020104020204" pitchFamily="34" charset="0"/>
            </a:endParaRPr>
          </a:p>
          <a:p>
            <a:r>
              <a:rPr lang="en-US" altLang="zh-TW" sz="1400" dirty="0">
                <a:latin typeface="Abadi Extra Light" panose="020B0204020104020204" pitchFamily="34" charset="0"/>
              </a:rPr>
              <a:t>- </a:t>
            </a:r>
            <a:r>
              <a:rPr lang="en-US" altLang="zh-HK" sz="1400" dirty="0">
                <a:latin typeface="Abadi Extra Light" panose="020B0204020104020204" pitchFamily="34" charset="0"/>
              </a:rPr>
              <a:t>A good combination of aroma, taste and texture for coffee lover</a:t>
            </a:r>
          </a:p>
          <a:p>
            <a:endParaRPr lang="en-US" altLang="zh-HK" sz="1400" dirty="0">
              <a:latin typeface="Abadi Extra Light" panose="020B0204020104020204" pitchFamily="34" charset="0"/>
            </a:endParaRPr>
          </a:p>
          <a:p>
            <a:pPr marL="85725" indent="-85725">
              <a:buFontTx/>
              <a:buChar char="-"/>
            </a:pPr>
            <a:r>
              <a:rPr lang="en-US" altLang="zh-HK" sz="1400" dirty="0">
                <a:latin typeface="Abadi Extra Light" panose="020B0204020104020204" pitchFamily="34" charset="0"/>
              </a:rPr>
              <a:t>The golden formula of Italian espresso based coffee</a:t>
            </a:r>
          </a:p>
          <a:p>
            <a:pPr marL="85725" indent="-85725">
              <a:buFontTx/>
              <a:buChar char="-"/>
            </a:pPr>
            <a:endParaRPr lang="en-US" altLang="zh-HK" sz="1400" dirty="0">
              <a:latin typeface="Abadi Extra Light" panose="020B0204020104020204" pitchFamily="34" charset="0"/>
            </a:endParaRPr>
          </a:p>
          <a:p>
            <a:pPr marL="85725" indent="-85725">
              <a:buFontTx/>
              <a:buChar char="-"/>
            </a:pPr>
            <a:r>
              <a:rPr lang="en-US" altLang="zh-HK" sz="1400" dirty="0">
                <a:latin typeface="Abadi Extra Light" panose="020B0204020104020204" pitchFamily="34" charset="0"/>
              </a:rPr>
              <a:t>The good cup of drip coffee for you</a:t>
            </a:r>
          </a:p>
          <a:p>
            <a:pPr marL="285750" indent="-285750">
              <a:buFontTx/>
              <a:buChar char="-"/>
            </a:pPr>
            <a:endParaRPr lang="en-US" altLang="zh-HK" sz="1400" dirty="0">
              <a:latin typeface="Abadi Extra Light" panose="020B0204020104020204" pitchFamily="34" charset="0"/>
            </a:endParaRPr>
          </a:p>
          <a:p>
            <a:endParaRPr lang="en-US" altLang="zh-HK" sz="1400" dirty="0">
              <a:latin typeface="Abadi Extra Light" panose="020B0204020104020204" pitchFamily="34" charset="0"/>
            </a:endParaRPr>
          </a:p>
        </p:txBody>
      </p:sp>
      <p:sp>
        <p:nvSpPr>
          <p:cNvPr id="5" name="文字方塊 4">
            <a:extLst>
              <a:ext uri="{FF2B5EF4-FFF2-40B4-BE49-F238E27FC236}">
                <a16:creationId xmlns:a16="http://schemas.microsoft.com/office/drawing/2014/main" xmlns="" id="{187DD179-D56A-44B6-88C7-03E6C6306B38}"/>
              </a:ext>
            </a:extLst>
          </p:cNvPr>
          <p:cNvSpPr txBox="1"/>
          <p:nvPr/>
        </p:nvSpPr>
        <p:spPr>
          <a:xfrm>
            <a:off x="4017780" y="3143618"/>
            <a:ext cx="2415396" cy="400110"/>
          </a:xfrm>
          <a:prstGeom prst="rect">
            <a:avLst/>
          </a:prstGeom>
          <a:noFill/>
        </p:spPr>
        <p:txBody>
          <a:bodyPr wrap="square" rtlCol="0">
            <a:spAutoFit/>
          </a:bodyPr>
          <a:lstStyle/>
          <a:p>
            <a:r>
              <a:rPr lang="en-US" altLang="zh-HK" sz="2000" b="1" dirty="0">
                <a:latin typeface="Abadi Extra Light" panose="020B0204020104020204" pitchFamily="34" charset="0"/>
              </a:rPr>
              <a:t>We know -</a:t>
            </a:r>
            <a:endParaRPr lang="zh-HK" altLang="en-US" sz="2000" b="1" dirty="0">
              <a:latin typeface="Abadi Extra Light" panose="020B0204020104020204" pitchFamily="34" charset="0"/>
            </a:endParaRPr>
          </a:p>
        </p:txBody>
      </p:sp>
      <p:grpSp>
        <p:nvGrpSpPr>
          <p:cNvPr id="15" name="群組 14">
            <a:extLst>
              <a:ext uri="{FF2B5EF4-FFF2-40B4-BE49-F238E27FC236}">
                <a16:creationId xmlns:a16="http://schemas.microsoft.com/office/drawing/2014/main" xmlns="" id="{4C1C95C5-0DFB-4EB6-A14F-D905C8835891}"/>
              </a:ext>
            </a:extLst>
          </p:cNvPr>
          <p:cNvGrpSpPr/>
          <p:nvPr/>
        </p:nvGrpSpPr>
        <p:grpSpPr>
          <a:xfrm>
            <a:off x="269728" y="0"/>
            <a:ext cx="3324405" cy="4155506"/>
            <a:chOff x="269728" y="0"/>
            <a:chExt cx="3324405" cy="4155506"/>
          </a:xfrm>
        </p:grpSpPr>
        <p:grpSp>
          <p:nvGrpSpPr>
            <p:cNvPr id="16" name="群組 15">
              <a:extLst>
                <a:ext uri="{FF2B5EF4-FFF2-40B4-BE49-F238E27FC236}">
                  <a16:creationId xmlns:a16="http://schemas.microsoft.com/office/drawing/2014/main" xmlns="" id="{3F48854D-0C66-4E85-A610-55A834CAFAA3}"/>
                </a:ext>
              </a:extLst>
            </p:cNvPr>
            <p:cNvGrpSpPr/>
            <p:nvPr/>
          </p:nvGrpSpPr>
          <p:grpSpPr>
            <a:xfrm>
              <a:off x="269728" y="0"/>
              <a:ext cx="3324405" cy="4155506"/>
              <a:chOff x="269728" y="0"/>
              <a:chExt cx="3324405" cy="4155506"/>
            </a:xfrm>
          </p:grpSpPr>
          <p:pic>
            <p:nvPicPr>
              <p:cNvPr id="18" name="Picture 6">
                <a:extLst>
                  <a:ext uri="{FF2B5EF4-FFF2-40B4-BE49-F238E27FC236}">
                    <a16:creationId xmlns:a16="http://schemas.microsoft.com/office/drawing/2014/main" xmlns="" id="{D1A1330D-8AAF-4865-B7A5-9F14481226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728" y="0"/>
                <a:ext cx="3324405" cy="4155506"/>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a:extLst>
                  <a:ext uri="{FF2B5EF4-FFF2-40B4-BE49-F238E27FC236}">
                    <a16:creationId xmlns:a16="http://schemas.microsoft.com/office/drawing/2014/main" xmlns="" id="{1B7A0997-3093-4C48-AFE8-12439292F8F9}"/>
                  </a:ext>
                </a:extLst>
              </p:cNvPr>
              <p:cNvSpPr/>
              <p:nvPr/>
            </p:nvSpPr>
            <p:spPr>
              <a:xfrm>
                <a:off x="1544128" y="1526875"/>
                <a:ext cx="474453" cy="179433"/>
              </a:xfrm>
              <a:prstGeom prst="rect">
                <a:avLst/>
              </a:prstGeom>
              <a:gradFill flip="none" rotWithShape="1">
                <a:gsLst>
                  <a:gs pos="0">
                    <a:srgbClr val="E0DCDB"/>
                  </a:gs>
                  <a:gs pos="100000">
                    <a:srgbClr val="D5D0C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grpSp>
        <p:pic>
          <p:nvPicPr>
            <p:cNvPr id="17" name="圖片 16">
              <a:extLst>
                <a:ext uri="{FF2B5EF4-FFF2-40B4-BE49-F238E27FC236}">
                  <a16:creationId xmlns:a16="http://schemas.microsoft.com/office/drawing/2014/main" xmlns="" id="{3F8B4D43-95AB-47D4-82B0-0D8A3CDA2F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9488" y="1497308"/>
              <a:ext cx="563732" cy="238565"/>
            </a:xfrm>
            <a:prstGeom prst="rect">
              <a:avLst/>
            </a:prstGeom>
          </p:spPr>
        </p:pic>
      </p:grpSp>
      <p:pic>
        <p:nvPicPr>
          <p:cNvPr id="20" name="Picture 4">
            <a:extLst>
              <a:ext uri="{FF2B5EF4-FFF2-40B4-BE49-F238E27FC236}">
                <a16:creationId xmlns:a16="http://schemas.microsoft.com/office/drawing/2014/main" xmlns="" id="{2520727F-A2FC-4EDD-A001-D0ED54975E6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15767" y="4339087"/>
            <a:ext cx="2178366" cy="2178366"/>
          </a:xfrm>
          <a:prstGeom prst="rect">
            <a:avLst/>
          </a:prstGeom>
          <a:noFill/>
          <a:extLst>
            <a:ext uri="{909E8E84-426E-40DD-AFC4-6F175D3DCCD1}">
              <a14:hiddenFill xmlns:a14="http://schemas.microsoft.com/office/drawing/2010/main">
                <a:solidFill>
                  <a:srgbClr val="FFFFFF"/>
                </a:solidFill>
              </a14:hiddenFill>
            </a:ext>
          </a:extLst>
        </p:spPr>
      </p:pic>
      <p:pic>
        <p:nvPicPr>
          <p:cNvPr id="23" name="圖片 22">
            <a:extLst>
              <a:ext uri="{FF2B5EF4-FFF2-40B4-BE49-F238E27FC236}">
                <a16:creationId xmlns:a16="http://schemas.microsoft.com/office/drawing/2014/main" xmlns="" id="{A91CA8D5-0530-48FB-AB37-47837591EE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5209536" y="5321"/>
            <a:ext cx="1600396" cy="3823607"/>
          </a:xfrm>
          <a:prstGeom prst="rect">
            <a:avLst/>
          </a:prstGeom>
        </p:spPr>
      </p:pic>
      <p:pic>
        <p:nvPicPr>
          <p:cNvPr id="24" name="圖片 23">
            <a:extLst>
              <a:ext uri="{FF2B5EF4-FFF2-40B4-BE49-F238E27FC236}">
                <a16:creationId xmlns:a16="http://schemas.microsoft.com/office/drawing/2014/main" xmlns="" id="{2078E6A7-269B-4E2B-A479-4575AB189B4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3692" y="5718484"/>
            <a:ext cx="523902" cy="762039"/>
          </a:xfrm>
          <a:prstGeom prst="rect">
            <a:avLst/>
          </a:prstGeom>
        </p:spPr>
      </p:pic>
    </p:spTree>
    <p:extLst>
      <p:ext uri="{BB962C8B-B14F-4D97-AF65-F5344CB8AC3E}">
        <p14:creationId xmlns:p14="http://schemas.microsoft.com/office/powerpoint/2010/main" val="109481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xmlns="" id="{7FDDCCEB-ADD7-4302-BBB3-41A13B15B3F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275262" y="-1"/>
            <a:ext cx="2812211" cy="4218317"/>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xmlns="" id="{9F1A8595-E737-4A82-B292-F05B6F69E0D2}"/>
              </a:ext>
            </a:extLst>
          </p:cNvPr>
          <p:cNvSpPr txBox="1"/>
          <p:nvPr/>
        </p:nvSpPr>
        <p:spPr>
          <a:xfrm>
            <a:off x="3559835" y="2812602"/>
            <a:ext cx="2812211" cy="2246769"/>
          </a:xfrm>
          <a:prstGeom prst="rect">
            <a:avLst/>
          </a:prstGeom>
          <a:noFill/>
        </p:spPr>
        <p:txBody>
          <a:bodyPr wrap="square" rtlCol="0">
            <a:spAutoFit/>
          </a:bodyPr>
          <a:lstStyle/>
          <a:p>
            <a:pPr marL="180975" indent="-180975">
              <a:buFontTx/>
              <a:buChar char="-"/>
            </a:pPr>
            <a:r>
              <a:rPr lang="en-US" altLang="zh-HK" sz="1400" dirty="0">
                <a:latin typeface="Abadi Extra Light" panose="020B0204020104020204" pitchFamily="34" charset="0"/>
              </a:rPr>
              <a:t>The blend of coffee beans from all over the coffee belt with the good sourcing network</a:t>
            </a:r>
          </a:p>
          <a:p>
            <a:pPr marL="180975" indent="-180975">
              <a:buFontTx/>
              <a:buChar char="-"/>
            </a:pPr>
            <a:endParaRPr lang="en-US" altLang="zh-HK" sz="1400" dirty="0">
              <a:latin typeface="Abadi Extra Light" panose="020B0204020104020204" pitchFamily="34" charset="0"/>
            </a:endParaRPr>
          </a:p>
          <a:p>
            <a:pPr marL="180975" indent="-180975">
              <a:buFontTx/>
              <a:buChar char="-"/>
            </a:pPr>
            <a:r>
              <a:rPr lang="en-US" altLang="zh-HK" sz="1400" dirty="0">
                <a:latin typeface="Abadi Extra Light" panose="020B0204020104020204" pitchFamily="34" charset="0"/>
              </a:rPr>
              <a:t>The professional R&amp;D team on manipulate the best formula of blended beans with absolute right timing of roasting </a:t>
            </a:r>
          </a:p>
          <a:p>
            <a:pPr marL="285750" indent="-285750">
              <a:buFontTx/>
              <a:buChar char="-"/>
            </a:pPr>
            <a:endParaRPr lang="en-US" altLang="zh-HK" sz="1400" dirty="0">
              <a:latin typeface="Abadi Extra Light" panose="020B0204020104020204" pitchFamily="34" charset="0"/>
            </a:endParaRPr>
          </a:p>
          <a:p>
            <a:endParaRPr lang="en-US" altLang="zh-HK" sz="1400" dirty="0">
              <a:latin typeface="Abadi Extra Light" panose="020B0204020104020204" pitchFamily="34" charset="0"/>
            </a:endParaRPr>
          </a:p>
        </p:txBody>
      </p:sp>
      <p:sp>
        <p:nvSpPr>
          <p:cNvPr id="9" name="文字方塊 8">
            <a:extLst>
              <a:ext uri="{FF2B5EF4-FFF2-40B4-BE49-F238E27FC236}">
                <a16:creationId xmlns:a16="http://schemas.microsoft.com/office/drawing/2014/main" xmlns="" id="{3E78BA05-472F-4D6E-AB09-FB956C5E397D}"/>
              </a:ext>
            </a:extLst>
          </p:cNvPr>
          <p:cNvSpPr txBox="1"/>
          <p:nvPr/>
        </p:nvSpPr>
        <p:spPr>
          <a:xfrm>
            <a:off x="3559835" y="1961799"/>
            <a:ext cx="5072939" cy="707886"/>
          </a:xfrm>
          <a:prstGeom prst="rect">
            <a:avLst/>
          </a:prstGeom>
          <a:noFill/>
        </p:spPr>
        <p:txBody>
          <a:bodyPr wrap="square" rtlCol="0">
            <a:spAutoFit/>
          </a:bodyPr>
          <a:lstStyle/>
          <a:p>
            <a:r>
              <a:rPr lang="en-US" altLang="zh-HK" sz="2000" b="1" dirty="0">
                <a:latin typeface="Abadi Extra Light" panose="020B0204020104020204" pitchFamily="34" charset="0"/>
              </a:rPr>
              <a:t>With 90-year-experience of coffee roasting, </a:t>
            </a:r>
          </a:p>
          <a:p>
            <a:r>
              <a:rPr lang="en-US" altLang="zh-HK" sz="2000" b="1" dirty="0">
                <a:latin typeface="Abadi Extra Light" panose="020B0204020104020204" pitchFamily="34" charset="0"/>
              </a:rPr>
              <a:t>so we understand - </a:t>
            </a:r>
            <a:endParaRPr lang="zh-HK" altLang="en-US" sz="2000" b="1" dirty="0">
              <a:latin typeface="Abadi Extra Light" panose="020B0204020104020204" pitchFamily="34" charset="0"/>
            </a:endParaRPr>
          </a:p>
        </p:txBody>
      </p:sp>
      <p:pic>
        <p:nvPicPr>
          <p:cNvPr id="3084" name="Picture 12">
            <a:extLst>
              <a:ext uri="{FF2B5EF4-FFF2-40B4-BE49-F238E27FC236}">
                <a16:creationId xmlns:a16="http://schemas.microsoft.com/office/drawing/2014/main" xmlns="" id="{32854F3F-C01A-4F94-A0C8-86FDBFA5F8D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43262" y="3048000"/>
            <a:ext cx="25431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xmlns="" id="{96994058-1295-4CD1-BF5A-D7D6FF3CDE3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6302" y="-1"/>
            <a:ext cx="3076126" cy="4614189"/>
          </a:xfrm>
          <a:prstGeom prst="rect">
            <a:avLst/>
          </a:prstGeom>
          <a:noFill/>
          <a:extLst>
            <a:ext uri="{909E8E84-426E-40DD-AFC4-6F175D3DCCD1}">
              <a14:hiddenFill xmlns:a14="http://schemas.microsoft.com/office/drawing/2010/main">
                <a:solidFill>
                  <a:srgbClr val="FFFFFF"/>
                </a:solidFill>
              </a14:hiddenFill>
            </a:ext>
          </a:extLst>
        </p:spPr>
      </p:pic>
      <p:pic>
        <p:nvPicPr>
          <p:cNvPr id="12" name="圖片 11">
            <a:extLst>
              <a:ext uri="{FF2B5EF4-FFF2-40B4-BE49-F238E27FC236}">
                <a16:creationId xmlns:a16="http://schemas.microsoft.com/office/drawing/2014/main" xmlns="" id="{4E2CFC6D-288A-4C24-BD92-D0C0110BC6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692" y="5718484"/>
            <a:ext cx="523902" cy="762039"/>
          </a:xfrm>
          <a:prstGeom prst="rect">
            <a:avLst/>
          </a:prstGeom>
        </p:spPr>
      </p:pic>
    </p:spTree>
    <p:extLst>
      <p:ext uri="{BB962C8B-B14F-4D97-AF65-F5344CB8AC3E}">
        <p14:creationId xmlns:p14="http://schemas.microsoft.com/office/powerpoint/2010/main" val="3181388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xmlns="" id="{983A6400-CE48-4EF3-B50A-E6EBC315B87E}"/>
              </a:ext>
            </a:extLst>
          </p:cNvPr>
          <p:cNvSpPr txBox="1"/>
          <p:nvPr/>
        </p:nvSpPr>
        <p:spPr>
          <a:xfrm>
            <a:off x="801281" y="2452760"/>
            <a:ext cx="3158840" cy="707886"/>
          </a:xfrm>
          <a:prstGeom prst="rect">
            <a:avLst/>
          </a:prstGeom>
          <a:noFill/>
        </p:spPr>
        <p:txBody>
          <a:bodyPr wrap="square" rtlCol="0">
            <a:spAutoFit/>
          </a:bodyPr>
          <a:lstStyle/>
          <a:p>
            <a:r>
              <a:rPr lang="en-US" altLang="zh-TW" sz="2000" b="1" dirty="0">
                <a:latin typeface="Abadi Extra Light" panose="020B0204020104020204" pitchFamily="34" charset="0"/>
              </a:rPr>
              <a:t>International Coffee Tasting – Gold Award 2020</a:t>
            </a:r>
            <a:endParaRPr lang="zh-HK" altLang="en-US" sz="2000" b="1" dirty="0">
              <a:latin typeface="Abadi Extra Light" panose="020B0204020104020204" pitchFamily="34" charset="0"/>
            </a:endParaRPr>
          </a:p>
        </p:txBody>
      </p:sp>
      <p:sp>
        <p:nvSpPr>
          <p:cNvPr id="3" name="文字方塊 2">
            <a:extLst>
              <a:ext uri="{FF2B5EF4-FFF2-40B4-BE49-F238E27FC236}">
                <a16:creationId xmlns:a16="http://schemas.microsoft.com/office/drawing/2014/main" xmlns="" id="{7CEE851D-2B3A-452A-9A80-3F3D3017BBF2}"/>
              </a:ext>
            </a:extLst>
          </p:cNvPr>
          <p:cNvSpPr txBox="1"/>
          <p:nvPr/>
        </p:nvSpPr>
        <p:spPr>
          <a:xfrm>
            <a:off x="801281" y="3180654"/>
            <a:ext cx="4874900" cy="954107"/>
          </a:xfrm>
          <a:prstGeom prst="rect">
            <a:avLst/>
          </a:prstGeom>
          <a:noFill/>
        </p:spPr>
        <p:txBody>
          <a:bodyPr wrap="square">
            <a:spAutoFit/>
          </a:bodyPr>
          <a:lstStyle/>
          <a:p>
            <a:r>
              <a:rPr lang="en-US" altLang="zh-HK" sz="1400" dirty="0">
                <a:latin typeface="Abadi Extra Light" panose="020B0204020104020204" pitchFamily="34" charset="0"/>
              </a:rPr>
              <a:t>This special award-wining blend took us months to experiment. </a:t>
            </a:r>
          </a:p>
          <a:p>
            <a:endParaRPr lang="en-US" altLang="zh-HK" sz="1400" dirty="0">
              <a:latin typeface="Abadi Extra Light" panose="020B0204020104020204" pitchFamily="34" charset="0"/>
            </a:endParaRPr>
          </a:p>
          <a:p>
            <a:r>
              <a:rPr lang="en-US" altLang="zh-HK" sz="1400" dirty="0">
                <a:latin typeface="Abadi Extra Light" panose="020B0204020104020204" pitchFamily="34" charset="0"/>
              </a:rPr>
              <a:t>It gives the coffee a unique and colorful character, creating the perfect cup for the people </a:t>
            </a:r>
            <a:r>
              <a:rPr lang="en-US" altLang="zh-HK" sz="1400" i="1" dirty="0">
                <a:latin typeface="Abadi Extra Light" panose="020B0204020104020204" pitchFamily="34" charset="0"/>
              </a:rPr>
              <a:t>addicted to coffee with an Italian profile</a:t>
            </a:r>
            <a:r>
              <a:rPr lang="en-US" altLang="zh-HK" sz="1400" dirty="0">
                <a:latin typeface="Abadi Extra Light" panose="020B0204020104020204" pitchFamily="34" charset="0"/>
              </a:rPr>
              <a:t>.</a:t>
            </a:r>
            <a:endParaRPr lang="zh-HK" altLang="en-US" sz="1400" dirty="0">
              <a:latin typeface="Abadi Extra Light" panose="020B0204020104020204" pitchFamily="34" charset="0"/>
            </a:endParaRPr>
          </a:p>
        </p:txBody>
      </p:sp>
      <p:pic>
        <p:nvPicPr>
          <p:cNvPr id="5" name="圖片 4">
            <a:extLst>
              <a:ext uri="{FF2B5EF4-FFF2-40B4-BE49-F238E27FC236}">
                <a16:creationId xmlns:a16="http://schemas.microsoft.com/office/drawing/2014/main" xmlns="" id="{AD59E0DB-7266-4B6E-A7A7-900EB01E46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8551" y="3429000"/>
            <a:ext cx="3776226" cy="2670504"/>
          </a:xfrm>
          <a:prstGeom prst="rect">
            <a:avLst/>
          </a:prstGeom>
        </p:spPr>
      </p:pic>
      <p:pic>
        <p:nvPicPr>
          <p:cNvPr id="7" name="圖片 6">
            <a:extLst>
              <a:ext uri="{FF2B5EF4-FFF2-40B4-BE49-F238E27FC236}">
                <a16:creationId xmlns:a16="http://schemas.microsoft.com/office/drawing/2014/main" xmlns="" id="{89B42733-CFE2-41DF-88F1-09AC459F22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551" y="758496"/>
            <a:ext cx="3776226" cy="2670504"/>
          </a:xfrm>
          <a:prstGeom prst="rect">
            <a:avLst/>
          </a:prstGeom>
        </p:spPr>
      </p:pic>
      <p:pic>
        <p:nvPicPr>
          <p:cNvPr id="9" name="圖片 8">
            <a:extLst>
              <a:ext uri="{FF2B5EF4-FFF2-40B4-BE49-F238E27FC236}">
                <a16:creationId xmlns:a16="http://schemas.microsoft.com/office/drawing/2014/main" xmlns="" id="{BCF16D9D-ECCA-4D9F-8B51-803F99AD2C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7594" y="0"/>
            <a:ext cx="911272" cy="1752690"/>
          </a:xfrm>
          <a:prstGeom prst="rect">
            <a:avLst/>
          </a:prstGeom>
        </p:spPr>
      </p:pic>
      <p:pic>
        <p:nvPicPr>
          <p:cNvPr id="13" name="圖片 12">
            <a:extLst>
              <a:ext uri="{FF2B5EF4-FFF2-40B4-BE49-F238E27FC236}">
                <a16:creationId xmlns:a16="http://schemas.microsoft.com/office/drawing/2014/main" xmlns="" id="{3CD3B3E0-B57A-47B7-8DA1-401FB19427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692" y="5718484"/>
            <a:ext cx="523902" cy="762039"/>
          </a:xfrm>
          <a:prstGeom prst="rect">
            <a:avLst/>
          </a:prstGeom>
        </p:spPr>
      </p:pic>
    </p:spTree>
    <p:extLst>
      <p:ext uri="{BB962C8B-B14F-4D97-AF65-F5344CB8AC3E}">
        <p14:creationId xmlns:p14="http://schemas.microsoft.com/office/powerpoint/2010/main" val="3346575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xmlns="" id="{61D818B0-9B95-4B3A-B59F-6034BCF8B4E0}"/>
              </a:ext>
            </a:extLst>
          </p:cNvPr>
          <p:cNvSpPr txBox="1"/>
          <p:nvPr/>
        </p:nvSpPr>
        <p:spPr>
          <a:xfrm>
            <a:off x="778962" y="1893586"/>
            <a:ext cx="5193101" cy="400110"/>
          </a:xfrm>
          <a:prstGeom prst="rect">
            <a:avLst/>
          </a:prstGeom>
          <a:noFill/>
        </p:spPr>
        <p:txBody>
          <a:bodyPr wrap="square" rtlCol="0">
            <a:spAutoFit/>
          </a:bodyPr>
          <a:lstStyle/>
          <a:p>
            <a:r>
              <a:rPr lang="en-US" altLang="zh-HK" sz="2000" dirty="0">
                <a:latin typeface="Abadi Extra Light" panose="020B0204020104020204" pitchFamily="34" charset="0"/>
              </a:rPr>
              <a:t>Take the good coffee with you everywhere -</a:t>
            </a:r>
            <a:endParaRPr lang="zh-HK" altLang="en-US" sz="2000" dirty="0">
              <a:latin typeface="Abadi Extra Light" panose="020B0204020104020204" pitchFamily="34" charset="0"/>
            </a:endParaRPr>
          </a:p>
        </p:txBody>
      </p:sp>
      <p:sp>
        <p:nvSpPr>
          <p:cNvPr id="16" name="文字方塊 15">
            <a:extLst>
              <a:ext uri="{FF2B5EF4-FFF2-40B4-BE49-F238E27FC236}">
                <a16:creationId xmlns:a16="http://schemas.microsoft.com/office/drawing/2014/main" xmlns="" id="{AED2C81E-A3B7-4E57-80AE-34C7CCE51D15}"/>
              </a:ext>
            </a:extLst>
          </p:cNvPr>
          <p:cNvSpPr txBox="1"/>
          <p:nvPr/>
        </p:nvSpPr>
        <p:spPr>
          <a:xfrm>
            <a:off x="778962" y="2615015"/>
            <a:ext cx="1463616" cy="400110"/>
          </a:xfrm>
          <a:prstGeom prst="rect">
            <a:avLst/>
          </a:prstGeom>
          <a:noFill/>
        </p:spPr>
        <p:txBody>
          <a:bodyPr wrap="square" rtlCol="0">
            <a:spAutoFit/>
          </a:bodyPr>
          <a:lstStyle/>
          <a:p>
            <a:r>
              <a:rPr lang="en-US" altLang="zh-HK" sz="2000" b="1" dirty="0">
                <a:latin typeface="Abadi Extra Light" panose="020B0204020104020204" pitchFamily="34" charset="0"/>
              </a:rPr>
              <a:t>Drip Coffee</a:t>
            </a:r>
            <a:endParaRPr lang="zh-HK" altLang="en-US" sz="2000" b="1" dirty="0">
              <a:latin typeface="Abadi Extra Light" panose="020B0204020104020204" pitchFamily="34" charset="0"/>
            </a:endParaRPr>
          </a:p>
        </p:txBody>
      </p:sp>
      <p:pic>
        <p:nvPicPr>
          <p:cNvPr id="9218" name="Picture 2">
            <a:extLst>
              <a:ext uri="{FF2B5EF4-FFF2-40B4-BE49-F238E27FC236}">
                <a16:creationId xmlns:a16="http://schemas.microsoft.com/office/drawing/2014/main" xmlns="" id="{3B02CF10-3486-46B7-B7BF-4B31AD010A3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952673" y="977155"/>
            <a:ext cx="3572508" cy="5141481"/>
          </a:xfrm>
          <a:prstGeom prst="rect">
            <a:avLst/>
          </a:prstGeom>
          <a:noFill/>
          <a:extLst>
            <a:ext uri="{909E8E84-426E-40DD-AFC4-6F175D3DCCD1}">
              <a14:hiddenFill xmlns:a14="http://schemas.microsoft.com/office/drawing/2010/main">
                <a:solidFill>
                  <a:srgbClr val="FFFFFF"/>
                </a:solidFill>
              </a14:hiddenFill>
            </a:ext>
          </a:extLst>
        </p:spPr>
      </p:pic>
      <p:sp>
        <p:nvSpPr>
          <p:cNvPr id="19" name="文字方塊 18">
            <a:extLst>
              <a:ext uri="{FF2B5EF4-FFF2-40B4-BE49-F238E27FC236}">
                <a16:creationId xmlns:a16="http://schemas.microsoft.com/office/drawing/2014/main" xmlns="" id="{E274050C-7539-44C0-9B9D-7DF8749AF3D4}"/>
              </a:ext>
            </a:extLst>
          </p:cNvPr>
          <p:cNvSpPr txBox="1"/>
          <p:nvPr/>
        </p:nvSpPr>
        <p:spPr>
          <a:xfrm>
            <a:off x="778962" y="2980892"/>
            <a:ext cx="3601661" cy="523220"/>
          </a:xfrm>
          <a:prstGeom prst="rect">
            <a:avLst/>
          </a:prstGeom>
          <a:noFill/>
        </p:spPr>
        <p:txBody>
          <a:bodyPr wrap="square">
            <a:spAutoFit/>
          </a:bodyPr>
          <a:lstStyle/>
          <a:p>
            <a:r>
              <a:rPr lang="en-US" altLang="zh-HK" sz="1400" b="0" i="0" dirty="0">
                <a:solidFill>
                  <a:srgbClr val="414141"/>
                </a:solidFill>
                <a:effectLst/>
                <a:latin typeface="Abadi Extra Light" panose="020B0204020104020204" pitchFamily="34" charset="0"/>
              </a:rPr>
              <a:t>Freshly roasted and perfect for a single serving.</a:t>
            </a:r>
          </a:p>
          <a:p>
            <a:r>
              <a:rPr lang="en-US" altLang="zh-HK" sz="1400" b="0" i="0" dirty="0">
                <a:solidFill>
                  <a:srgbClr val="414141"/>
                </a:solidFill>
                <a:effectLst/>
                <a:latin typeface="Abadi Extra Light" panose="020B0204020104020204" pitchFamily="34" charset="0"/>
              </a:rPr>
              <a:t>Just add hot water to brew a fantastic coffee.</a:t>
            </a:r>
            <a:endParaRPr lang="zh-HK" altLang="en-US" sz="1400" dirty="0">
              <a:latin typeface="Abadi Extra Light" panose="020B0204020104020204" pitchFamily="34" charset="0"/>
            </a:endParaRPr>
          </a:p>
        </p:txBody>
      </p:sp>
      <p:grpSp>
        <p:nvGrpSpPr>
          <p:cNvPr id="22" name="群組 21">
            <a:extLst>
              <a:ext uri="{FF2B5EF4-FFF2-40B4-BE49-F238E27FC236}">
                <a16:creationId xmlns:a16="http://schemas.microsoft.com/office/drawing/2014/main" xmlns="" id="{01614BEF-22AF-4DCF-B111-458816015F4B}"/>
              </a:ext>
            </a:extLst>
          </p:cNvPr>
          <p:cNvGrpSpPr/>
          <p:nvPr/>
        </p:nvGrpSpPr>
        <p:grpSpPr>
          <a:xfrm>
            <a:off x="687237" y="3615498"/>
            <a:ext cx="4190976" cy="2503138"/>
            <a:chOff x="7851500" y="997327"/>
            <a:chExt cx="4190976" cy="2503138"/>
          </a:xfrm>
        </p:grpSpPr>
        <p:pic>
          <p:nvPicPr>
            <p:cNvPr id="11" name="圖片 10">
              <a:extLst>
                <a:ext uri="{FF2B5EF4-FFF2-40B4-BE49-F238E27FC236}">
                  <a16:creationId xmlns:a16="http://schemas.microsoft.com/office/drawing/2014/main" xmlns="" id="{7D84A4B7-4B11-4B85-BA06-FBEC2A590F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51500" y="997327"/>
              <a:ext cx="3572508" cy="2503138"/>
            </a:xfrm>
            <a:prstGeom prst="rect">
              <a:avLst/>
            </a:prstGeom>
          </p:spPr>
        </p:pic>
        <p:sp>
          <p:nvSpPr>
            <p:cNvPr id="23" name="文字方塊 22">
              <a:extLst>
                <a:ext uri="{FF2B5EF4-FFF2-40B4-BE49-F238E27FC236}">
                  <a16:creationId xmlns:a16="http://schemas.microsoft.com/office/drawing/2014/main" xmlns="" id="{7E1E5CD5-EDE9-4BA6-BE9E-E9E6EE7362A8}"/>
                </a:ext>
              </a:extLst>
            </p:cNvPr>
            <p:cNvSpPr txBox="1"/>
            <p:nvPr/>
          </p:nvSpPr>
          <p:spPr>
            <a:xfrm>
              <a:off x="10439402" y="3171703"/>
              <a:ext cx="1603074" cy="307777"/>
            </a:xfrm>
            <a:prstGeom prst="rect">
              <a:avLst/>
            </a:prstGeom>
            <a:noFill/>
          </p:spPr>
          <p:txBody>
            <a:bodyPr wrap="square">
              <a:spAutoFit/>
            </a:bodyPr>
            <a:lstStyle/>
            <a:p>
              <a:r>
                <a:rPr lang="en-US" altLang="zh-HK" sz="1400" dirty="0">
                  <a:latin typeface="Abadi Extra Light" panose="020B0204020104020204" pitchFamily="34" charset="0"/>
                </a:rPr>
                <a:t>Espresso</a:t>
              </a:r>
              <a:endParaRPr lang="zh-HK" altLang="en-US" sz="1400" dirty="0"/>
            </a:p>
          </p:txBody>
        </p:sp>
      </p:grpSp>
      <p:grpSp>
        <p:nvGrpSpPr>
          <p:cNvPr id="25" name="群組 24">
            <a:extLst>
              <a:ext uri="{FF2B5EF4-FFF2-40B4-BE49-F238E27FC236}">
                <a16:creationId xmlns:a16="http://schemas.microsoft.com/office/drawing/2014/main" xmlns="" id="{C610349C-731A-4413-A44E-6AAC11128C39}"/>
              </a:ext>
            </a:extLst>
          </p:cNvPr>
          <p:cNvGrpSpPr/>
          <p:nvPr/>
        </p:nvGrpSpPr>
        <p:grpSpPr>
          <a:xfrm>
            <a:off x="4310260" y="3615498"/>
            <a:ext cx="3572508" cy="2503138"/>
            <a:chOff x="7851500" y="3690610"/>
            <a:chExt cx="3572508" cy="2503138"/>
          </a:xfrm>
        </p:grpSpPr>
        <p:pic>
          <p:nvPicPr>
            <p:cNvPr id="4" name="圖片 3">
              <a:extLst>
                <a:ext uri="{FF2B5EF4-FFF2-40B4-BE49-F238E27FC236}">
                  <a16:creationId xmlns:a16="http://schemas.microsoft.com/office/drawing/2014/main" xmlns="" id="{90837299-C9BE-48A7-880F-E0E5731B01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00" y="3690610"/>
              <a:ext cx="3572508" cy="2503138"/>
            </a:xfrm>
            <a:prstGeom prst="rect">
              <a:avLst/>
            </a:prstGeom>
          </p:spPr>
        </p:pic>
        <p:sp>
          <p:nvSpPr>
            <p:cNvPr id="24" name="文字方塊 23">
              <a:extLst>
                <a:ext uri="{FF2B5EF4-FFF2-40B4-BE49-F238E27FC236}">
                  <a16:creationId xmlns:a16="http://schemas.microsoft.com/office/drawing/2014/main" xmlns="" id="{AC1FAB88-6D04-4903-B2EB-75ECE44C5C00}"/>
                </a:ext>
              </a:extLst>
            </p:cNvPr>
            <p:cNvSpPr txBox="1"/>
            <p:nvPr/>
          </p:nvSpPr>
          <p:spPr>
            <a:xfrm>
              <a:off x="10266633" y="5848415"/>
              <a:ext cx="1157375" cy="307777"/>
            </a:xfrm>
            <a:prstGeom prst="rect">
              <a:avLst/>
            </a:prstGeom>
            <a:noFill/>
          </p:spPr>
          <p:txBody>
            <a:bodyPr wrap="square">
              <a:spAutoFit/>
            </a:bodyPr>
            <a:lstStyle/>
            <a:p>
              <a:r>
                <a:rPr lang="en-US" altLang="zh-HK" sz="1400" dirty="0">
                  <a:latin typeface="Abadi Extra Light" panose="020B0204020104020204" pitchFamily="34" charset="0"/>
                </a:rPr>
                <a:t>Honey Love</a:t>
              </a:r>
              <a:endParaRPr lang="zh-HK" altLang="en-US" sz="1400" dirty="0"/>
            </a:p>
          </p:txBody>
        </p:sp>
      </p:grpSp>
      <p:pic>
        <p:nvPicPr>
          <p:cNvPr id="27" name="圖片 26">
            <a:extLst>
              <a:ext uri="{FF2B5EF4-FFF2-40B4-BE49-F238E27FC236}">
                <a16:creationId xmlns:a16="http://schemas.microsoft.com/office/drawing/2014/main" xmlns="" id="{7E467552-415F-4F0B-898B-02C80008CE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692" y="5718484"/>
            <a:ext cx="523902" cy="762039"/>
          </a:xfrm>
          <a:prstGeom prst="rect">
            <a:avLst/>
          </a:prstGeom>
        </p:spPr>
      </p:pic>
      <p:pic>
        <p:nvPicPr>
          <p:cNvPr id="28" name="圖片 27">
            <a:extLst>
              <a:ext uri="{FF2B5EF4-FFF2-40B4-BE49-F238E27FC236}">
                <a16:creationId xmlns:a16="http://schemas.microsoft.com/office/drawing/2014/main" xmlns="" id="{D0E21A9F-A87A-4EDD-96F9-B88A38E6C8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7594" y="0"/>
            <a:ext cx="911272" cy="1752690"/>
          </a:xfrm>
          <a:prstGeom prst="rect">
            <a:avLst/>
          </a:prstGeom>
        </p:spPr>
      </p:pic>
    </p:spTree>
    <p:extLst>
      <p:ext uri="{BB962C8B-B14F-4D97-AF65-F5344CB8AC3E}">
        <p14:creationId xmlns:p14="http://schemas.microsoft.com/office/powerpoint/2010/main" val="2209758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xmlns="" id="{8F370119-ADCC-4DCD-88D0-D50534F97466}"/>
              </a:ext>
            </a:extLst>
          </p:cNvPr>
          <p:cNvSpPr txBox="1"/>
          <p:nvPr/>
        </p:nvSpPr>
        <p:spPr>
          <a:xfrm>
            <a:off x="796216" y="1933831"/>
            <a:ext cx="7007610" cy="400110"/>
          </a:xfrm>
          <a:prstGeom prst="rect">
            <a:avLst/>
          </a:prstGeom>
          <a:noFill/>
        </p:spPr>
        <p:txBody>
          <a:bodyPr wrap="square" rtlCol="0">
            <a:spAutoFit/>
          </a:bodyPr>
          <a:lstStyle/>
          <a:p>
            <a:r>
              <a:rPr lang="en-US" altLang="zh-HK" sz="2000" dirty="0">
                <a:latin typeface="Abadi Extra Light" panose="020B0204020104020204" pitchFamily="34" charset="0"/>
              </a:rPr>
              <a:t>A dark, magical substance that turns you feel like in Italy</a:t>
            </a:r>
            <a:endParaRPr lang="zh-HK" altLang="en-US" sz="2000" dirty="0">
              <a:latin typeface="Abadi Extra Light" panose="020B0204020104020204" pitchFamily="34" charset="0"/>
            </a:endParaRPr>
          </a:p>
        </p:txBody>
      </p:sp>
      <p:sp>
        <p:nvSpPr>
          <p:cNvPr id="3" name="文字方塊 2">
            <a:extLst>
              <a:ext uri="{FF2B5EF4-FFF2-40B4-BE49-F238E27FC236}">
                <a16:creationId xmlns:a16="http://schemas.microsoft.com/office/drawing/2014/main" xmlns="" id="{703255A4-2293-44B0-946C-81DC99B90145}"/>
              </a:ext>
            </a:extLst>
          </p:cNvPr>
          <p:cNvSpPr txBox="1"/>
          <p:nvPr/>
        </p:nvSpPr>
        <p:spPr>
          <a:xfrm>
            <a:off x="796216" y="2548567"/>
            <a:ext cx="3353090" cy="400110"/>
          </a:xfrm>
          <a:prstGeom prst="rect">
            <a:avLst/>
          </a:prstGeom>
          <a:noFill/>
        </p:spPr>
        <p:txBody>
          <a:bodyPr wrap="square" rtlCol="0">
            <a:spAutoFit/>
          </a:bodyPr>
          <a:lstStyle/>
          <a:p>
            <a:r>
              <a:rPr lang="en-US" altLang="zh-HK" sz="2000" b="1" dirty="0">
                <a:latin typeface="Abadi Extra Light" panose="020B0204020104020204" pitchFamily="34" charset="0"/>
              </a:rPr>
              <a:t>Roasted Coffee Bean</a:t>
            </a:r>
            <a:endParaRPr lang="zh-HK" altLang="en-US" sz="2000" b="1" dirty="0">
              <a:latin typeface="Abadi Extra Light" panose="020B0204020104020204" pitchFamily="34" charset="0"/>
            </a:endParaRPr>
          </a:p>
        </p:txBody>
      </p:sp>
      <p:sp>
        <p:nvSpPr>
          <p:cNvPr id="4" name="文字方塊 3">
            <a:extLst>
              <a:ext uri="{FF2B5EF4-FFF2-40B4-BE49-F238E27FC236}">
                <a16:creationId xmlns:a16="http://schemas.microsoft.com/office/drawing/2014/main" xmlns="" id="{7B08EB96-1EC8-49F1-BDAE-596806FFE44F}"/>
              </a:ext>
            </a:extLst>
          </p:cNvPr>
          <p:cNvSpPr txBox="1"/>
          <p:nvPr/>
        </p:nvSpPr>
        <p:spPr>
          <a:xfrm>
            <a:off x="796216" y="2914444"/>
            <a:ext cx="6079037" cy="307777"/>
          </a:xfrm>
          <a:prstGeom prst="rect">
            <a:avLst/>
          </a:prstGeom>
          <a:noFill/>
        </p:spPr>
        <p:txBody>
          <a:bodyPr wrap="square">
            <a:spAutoFit/>
          </a:bodyPr>
          <a:lstStyle/>
          <a:p>
            <a:r>
              <a:rPr lang="en-US" altLang="zh-HK" sz="1400" b="0" i="0" dirty="0">
                <a:solidFill>
                  <a:srgbClr val="414141"/>
                </a:solidFill>
                <a:effectLst/>
                <a:latin typeface="Abadi Extra Light" panose="020B0204020104020204" pitchFamily="34" charset="0"/>
              </a:rPr>
              <a:t>Open a bag of award-wining coffee beans, you can smell of cheerful day</a:t>
            </a:r>
            <a:endParaRPr lang="zh-HK" altLang="en-US" sz="1400" dirty="0">
              <a:latin typeface="Abadi Extra Light" panose="020B0204020104020204" pitchFamily="34" charset="0"/>
            </a:endParaRPr>
          </a:p>
        </p:txBody>
      </p:sp>
      <p:pic>
        <p:nvPicPr>
          <p:cNvPr id="5" name="圖片 4">
            <a:extLst>
              <a:ext uri="{FF2B5EF4-FFF2-40B4-BE49-F238E27FC236}">
                <a16:creationId xmlns:a16="http://schemas.microsoft.com/office/drawing/2014/main" xmlns="" id="{5F1B7465-831E-46D1-89C6-AAA68A15A1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3692" y="5718484"/>
            <a:ext cx="523902" cy="762039"/>
          </a:xfrm>
          <a:prstGeom prst="rect">
            <a:avLst/>
          </a:prstGeom>
        </p:spPr>
      </p:pic>
      <p:pic>
        <p:nvPicPr>
          <p:cNvPr id="11" name="圖片 10">
            <a:extLst>
              <a:ext uri="{FF2B5EF4-FFF2-40B4-BE49-F238E27FC236}">
                <a16:creationId xmlns:a16="http://schemas.microsoft.com/office/drawing/2014/main" xmlns="" id="{20A6A8C8-8E30-4C35-8417-0190AA8097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2838" y="3288438"/>
            <a:ext cx="3646837" cy="2545785"/>
          </a:xfrm>
          <a:prstGeom prst="rect">
            <a:avLst/>
          </a:prstGeom>
        </p:spPr>
      </p:pic>
      <p:pic>
        <p:nvPicPr>
          <p:cNvPr id="13" name="圖片 12">
            <a:extLst>
              <a:ext uri="{FF2B5EF4-FFF2-40B4-BE49-F238E27FC236}">
                <a16:creationId xmlns:a16="http://schemas.microsoft.com/office/drawing/2014/main" xmlns="" id="{F3403117-4ED0-4410-8EA7-E946A26B67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051" y="3288439"/>
            <a:ext cx="3646835" cy="2545784"/>
          </a:xfrm>
          <a:prstGeom prst="rect">
            <a:avLst/>
          </a:prstGeom>
        </p:spPr>
      </p:pic>
      <p:pic>
        <p:nvPicPr>
          <p:cNvPr id="15" name="圖片 14">
            <a:extLst>
              <a:ext uri="{FF2B5EF4-FFF2-40B4-BE49-F238E27FC236}">
                <a16:creationId xmlns:a16="http://schemas.microsoft.com/office/drawing/2014/main" xmlns="" id="{A028AEB7-5DBA-431E-8C2A-71C11DB06DF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57750" y="3048000"/>
            <a:ext cx="7334250" cy="3810000"/>
          </a:xfrm>
          <a:prstGeom prst="rect">
            <a:avLst/>
          </a:prstGeom>
        </p:spPr>
      </p:pic>
      <p:pic>
        <p:nvPicPr>
          <p:cNvPr id="16" name="圖片 15">
            <a:extLst>
              <a:ext uri="{FF2B5EF4-FFF2-40B4-BE49-F238E27FC236}">
                <a16:creationId xmlns:a16="http://schemas.microsoft.com/office/drawing/2014/main" xmlns="" id="{8593E18F-2AC0-4130-9686-2CD12EA1E3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7594" y="0"/>
            <a:ext cx="911272" cy="1752690"/>
          </a:xfrm>
          <a:prstGeom prst="rect">
            <a:avLst/>
          </a:prstGeom>
        </p:spPr>
      </p:pic>
    </p:spTree>
    <p:extLst>
      <p:ext uri="{BB962C8B-B14F-4D97-AF65-F5344CB8AC3E}">
        <p14:creationId xmlns:p14="http://schemas.microsoft.com/office/powerpoint/2010/main" val="1196412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33F38CC5-93B2-4794-AA1B-BA5B777090E7}"/>
              </a:ext>
            </a:extLst>
          </p:cNvPr>
          <p:cNvPicPr>
            <a:picLocks noChangeAspect="1"/>
          </p:cNvPicPr>
          <p:nvPr/>
        </p:nvPicPr>
        <p:blipFill>
          <a:blip r:embed="rId2"/>
          <a:stretch>
            <a:fillRect/>
          </a:stretch>
        </p:blipFill>
        <p:spPr>
          <a:xfrm>
            <a:off x="6428068" y="1350641"/>
            <a:ext cx="4710023" cy="4282419"/>
          </a:xfrm>
          <a:prstGeom prst="rect">
            <a:avLst/>
          </a:prstGeom>
        </p:spPr>
      </p:pic>
      <p:sp>
        <p:nvSpPr>
          <p:cNvPr id="4" name="文字方塊 3">
            <a:extLst>
              <a:ext uri="{FF2B5EF4-FFF2-40B4-BE49-F238E27FC236}">
                <a16:creationId xmlns:a16="http://schemas.microsoft.com/office/drawing/2014/main" xmlns="" id="{D334DA15-F507-4F7D-B845-D9ECAA62FDA1}"/>
              </a:ext>
            </a:extLst>
          </p:cNvPr>
          <p:cNvSpPr txBox="1"/>
          <p:nvPr/>
        </p:nvSpPr>
        <p:spPr>
          <a:xfrm>
            <a:off x="881381" y="2661335"/>
            <a:ext cx="5131231" cy="3139321"/>
          </a:xfrm>
          <a:prstGeom prst="rect">
            <a:avLst/>
          </a:prstGeom>
          <a:noFill/>
        </p:spPr>
        <p:txBody>
          <a:bodyPr wrap="square">
            <a:spAutoFit/>
          </a:bodyPr>
          <a:lstStyle/>
          <a:p>
            <a:r>
              <a:rPr lang="en-US" altLang="zh-HK" sz="1400" b="1" dirty="0">
                <a:latin typeface="Abadi Extra Light" panose="020B0204020104020204" pitchFamily="34" charset="0"/>
              </a:rPr>
              <a:t>Product Description </a:t>
            </a:r>
            <a:r>
              <a:rPr lang="en-US" altLang="zh-TW" sz="1400" b="1" dirty="0">
                <a:latin typeface="Abadi Extra Light" panose="020B0204020104020204" pitchFamily="34" charset="0"/>
              </a:rPr>
              <a:t>-</a:t>
            </a:r>
            <a:endParaRPr lang="en-US" altLang="zh-HK" sz="1400" b="1" dirty="0">
              <a:latin typeface="Abadi Extra Light" panose="020B0204020104020204" pitchFamily="34" charset="0"/>
            </a:endParaRPr>
          </a:p>
          <a:p>
            <a:endParaRPr lang="en-US" altLang="zh-HK" sz="1200" dirty="0">
              <a:latin typeface="Abadi Extra Light" panose="020B0204020104020204" pitchFamily="34" charset="0"/>
            </a:endParaRPr>
          </a:p>
          <a:p>
            <a:r>
              <a:rPr lang="en-US" altLang="zh-HK" sz="1200" dirty="0">
                <a:latin typeface="Abadi Extra Light" panose="020B0204020104020204" pitchFamily="34" charset="0"/>
              </a:rPr>
              <a:t>TARZA Espresso is the ideal choice for those who enjoy the classic Italian aroma and persistent aftertaste.</a:t>
            </a:r>
          </a:p>
          <a:p>
            <a:endParaRPr lang="en-US" altLang="zh-HK" sz="1200" dirty="0">
              <a:latin typeface="Abadi Extra Light" panose="020B0204020104020204" pitchFamily="34" charset="0"/>
            </a:endParaRPr>
          </a:p>
          <a:p>
            <a:r>
              <a:rPr lang="en-US" altLang="zh-HK" sz="1200" dirty="0">
                <a:latin typeface="Abadi Extra Light" panose="020B0204020104020204" pitchFamily="34" charset="0"/>
              </a:rPr>
              <a:t>The beans 100% Arabica carefully selected from Brazil, Colombia, Guatemala &amp; Ethiopia; browned to create a coffee decided by the nots of toffee and berries. </a:t>
            </a:r>
          </a:p>
          <a:p>
            <a:endParaRPr lang="en-US" altLang="zh-HK" sz="1200" dirty="0">
              <a:latin typeface="Abadi Extra Light" panose="020B0204020104020204" pitchFamily="34" charset="0"/>
            </a:endParaRPr>
          </a:p>
          <a:p>
            <a:r>
              <a:rPr lang="en-US" altLang="zh-HK" sz="1200" dirty="0">
                <a:latin typeface="Abadi Extra Light" panose="020B0204020104020204" pitchFamily="34" charset="0"/>
              </a:rPr>
              <a:t>The beans give an intense with a full body but silky texture.</a:t>
            </a:r>
          </a:p>
          <a:p>
            <a:endParaRPr lang="en-US" altLang="zh-HK" sz="1200" dirty="0">
              <a:latin typeface="Abadi Extra Light" panose="020B0204020104020204" pitchFamily="34" charset="0"/>
            </a:endParaRPr>
          </a:p>
          <a:p>
            <a:endParaRPr lang="en-US" altLang="zh-HK" sz="1200" dirty="0">
              <a:latin typeface="Abadi Extra Light" panose="020B0204020104020204" pitchFamily="34" charset="0"/>
            </a:endParaRPr>
          </a:p>
          <a:p>
            <a:r>
              <a:rPr lang="en-US" altLang="zh-HK" sz="1400" b="1" dirty="0">
                <a:latin typeface="Abadi Extra Light" panose="020B0204020104020204" pitchFamily="34" charset="0"/>
              </a:rPr>
              <a:t>Origins </a:t>
            </a:r>
            <a:r>
              <a:rPr lang="en-US" altLang="zh-TW" sz="1400" b="1" dirty="0">
                <a:latin typeface="Abadi Extra Light" panose="020B0204020104020204" pitchFamily="34" charset="0"/>
              </a:rPr>
              <a:t>-</a:t>
            </a:r>
            <a:endParaRPr lang="en-US" altLang="zh-HK" sz="1400" b="1" dirty="0">
              <a:latin typeface="Abadi Extra Light" panose="020B0204020104020204" pitchFamily="34" charset="0"/>
            </a:endParaRPr>
          </a:p>
          <a:p>
            <a:r>
              <a:rPr lang="en-US" altLang="zh-HK" sz="1200" dirty="0">
                <a:latin typeface="Abadi Extra Light" panose="020B0204020104020204" pitchFamily="34" charset="0"/>
              </a:rPr>
              <a:t>Brazil, Colombia, Guatemala &amp; Ethiopia</a:t>
            </a:r>
          </a:p>
          <a:p>
            <a:endParaRPr lang="en-US" altLang="zh-HK" sz="1200" dirty="0">
              <a:latin typeface="Abadi Extra Light" panose="020B0204020104020204" pitchFamily="34" charset="0"/>
            </a:endParaRPr>
          </a:p>
          <a:p>
            <a:r>
              <a:rPr lang="en-US" altLang="zh-HK" sz="1400" b="1" dirty="0">
                <a:latin typeface="Abadi Extra Light" panose="020B0204020104020204" pitchFamily="34" charset="0"/>
              </a:rPr>
              <a:t>Roasting Level </a:t>
            </a:r>
            <a:r>
              <a:rPr lang="en-US" altLang="zh-TW" sz="1400" b="1" dirty="0">
                <a:latin typeface="Abadi Extra Light" panose="020B0204020104020204" pitchFamily="34" charset="0"/>
              </a:rPr>
              <a:t>-</a:t>
            </a:r>
            <a:endParaRPr lang="en-US" altLang="zh-HK" sz="1400" b="1" dirty="0">
              <a:latin typeface="Abadi Extra Light" panose="020B0204020104020204" pitchFamily="34" charset="0"/>
            </a:endParaRPr>
          </a:p>
          <a:p>
            <a:r>
              <a:rPr lang="en-US" altLang="zh-HK" sz="1200" dirty="0">
                <a:latin typeface="Abadi Extra Light" panose="020B0204020104020204" pitchFamily="34" charset="0"/>
              </a:rPr>
              <a:t>Medium Dark</a:t>
            </a:r>
          </a:p>
        </p:txBody>
      </p:sp>
      <p:sp>
        <p:nvSpPr>
          <p:cNvPr id="7" name="文字方塊 6">
            <a:extLst>
              <a:ext uri="{FF2B5EF4-FFF2-40B4-BE49-F238E27FC236}">
                <a16:creationId xmlns:a16="http://schemas.microsoft.com/office/drawing/2014/main" xmlns="" id="{DCCBFE15-3452-4D75-BCAC-068FC73F3F8C}"/>
              </a:ext>
            </a:extLst>
          </p:cNvPr>
          <p:cNvSpPr txBox="1"/>
          <p:nvPr/>
        </p:nvSpPr>
        <p:spPr>
          <a:xfrm>
            <a:off x="881381" y="1988996"/>
            <a:ext cx="3280072" cy="461665"/>
          </a:xfrm>
          <a:prstGeom prst="rect">
            <a:avLst/>
          </a:prstGeom>
          <a:noFill/>
        </p:spPr>
        <p:txBody>
          <a:bodyPr wrap="square">
            <a:spAutoFit/>
          </a:bodyPr>
          <a:lstStyle/>
          <a:p>
            <a:r>
              <a:rPr lang="en-US" altLang="zh-HK" sz="2400" b="1" dirty="0">
                <a:latin typeface="Abadi Extra Light" panose="020B0204020104020204" pitchFamily="34" charset="0"/>
              </a:rPr>
              <a:t>TARZA Espresso</a:t>
            </a:r>
            <a:endParaRPr lang="en-US" altLang="zh-HK" sz="2000" dirty="0">
              <a:latin typeface="Abadi Extra Light" panose="020B0204020104020204" pitchFamily="34" charset="0"/>
            </a:endParaRPr>
          </a:p>
        </p:txBody>
      </p:sp>
      <p:pic>
        <p:nvPicPr>
          <p:cNvPr id="8" name="圖片 7">
            <a:extLst>
              <a:ext uri="{FF2B5EF4-FFF2-40B4-BE49-F238E27FC236}">
                <a16:creationId xmlns:a16="http://schemas.microsoft.com/office/drawing/2014/main" xmlns="" id="{0B294EB5-4E75-4FE7-BA51-F4E903591A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692" y="5718484"/>
            <a:ext cx="523902" cy="762039"/>
          </a:xfrm>
          <a:prstGeom prst="rect">
            <a:avLst/>
          </a:prstGeom>
        </p:spPr>
      </p:pic>
      <p:pic>
        <p:nvPicPr>
          <p:cNvPr id="9" name="圖片 8">
            <a:extLst>
              <a:ext uri="{FF2B5EF4-FFF2-40B4-BE49-F238E27FC236}">
                <a16:creationId xmlns:a16="http://schemas.microsoft.com/office/drawing/2014/main" xmlns="" id="{8C38B10E-E4A7-4107-8E32-D6E8C91AE1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7594" y="0"/>
            <a:ext cx="911272" cy="1752690"/>
          </a:xfrm>
          <a:prstGeom prst="rect">
            <a:avLst/>
          </a:prstGeom>
        </p:spPr>
      </p:pic>
    </p:spTree>
    <p:extLst>
      <p:ext uri="{BB962C8B-B14F-4D97-AF65-F5344CB8AC3E}">
        <p14:creationId xmlns:p14="http://schemas.microsoft.com/office/powerpoint/2010/main" val="52323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xmlns="" id="{572C380A-D5B1-465B-9DAE-F23CD9FEF164}"/>
              </a:ext>
            </a:extLst>
          </p:cNvPr>
          <p:cNvSpPr txBox="1"/>
          <p:nvPr/>
        </p:nvSpPr>
        <p:spPr>
          <a:xfrm>
            <a:off x="881381" y="2557819"/>
            <a:ext cx="5131231" cy="3323987"/>
          </a:xfrm>
          <a:prstGeom prst="rect">
            <a:avLst/>
          </a:prstGeom>
          <a:noFill/>
        </p:spPr>
        <p:txBody>
          <a:bodyPr wrap="square">
            <a:spAutoFit/>
          </a:bodyPr>
          <a:lstStyle/>
          <a:p>
            <a:r>
              <a:rPr lang="en-US" altLang="zh-HK" sz="1400" b="1" dirty="0">
                <a:latin typeface="Abadi Extra Light" panose="020B0204020104020204" pitchFamily="34" charset="0"/>
              </a:rPr>
              <a:t>Product Description </a:t>
            </a:r>
            <a:r>
              <a:rPr lang="en-US" altLang="zh-TW" sz="1400" b="1" dirty="0">
                <a:latin typeface="Abadi Extra Light" panose="020B0204020104020204" pitchFamily="34" charset="0"/>
              </a:rPr>
              <a:t>-</a:t>
            </a:r>
            <a:endParaRPr lang="en-US" altLang="zh-HK" sz="1400" b="1" dirty="0">
              <a:latin typeface="Abadi Extra Light" panose="020B0204020104020204" pitchFamily="34" charset="0"/>
            </a:endParaRPr>
          </a:p>
          <a:p>
            <a:endParaRPr lang="en-US" altLang="zh-HK" sz="1200" dirty="0">
              <a:latin typeface="Abadi Extra Light" panose="020B0204020104020204" pitchFamily="34" charset="0"/>
            </a:endParaRPr>
          </a:p>
          <a:p>
            <a:r>
              <a:rPr lang="en-US" altLang="zh-HK" sz="1200" dirty="0">
                <a:latin typeface="Abadi Extra Light" panose="020B0204020104020204" pitchFamily="34" charset="0"/>
              </a:rPr>
              <a:t>With a hint of sweet fruits and long lingering acidity, close your eyes and let his glossy smooth coffee warm your soul. </a:t>
            </a:r>
          </a:p>
          <a:p>
            <a:endParaRPr lang="en-US" altLang="zh-HK" sz="1200" dirty="0">
              <a:latin typeface="Abadi Extra Light" panose="020B0204020104020204" pitchFamily="34" charset="0"/>
            </a:endParaRPr>
          </a:p>
          <a:p>
            <a:r>
              <a:rPr lang="en-US" altLang="zh-HK" sz="1200" dirty="0">
                <a:latin typeface="Abadi Extra Light" panose="020B0204020104020204" pitchFamily="34" charset="0"/>
              </a:rPr>
              <a:t>Honey Love is a harmonious blend of delicately selected Arabica beans from South America and Africa/</a:t>
            </a:r>
          </a:p>
          <a:p>
            <a:endParaRPr lang="en-US" altLang="zh-HK" sz="1200" dirty="0">
              <a:latin typeface="Abadi Extra Light" panose="020B0204020104020204" pitchFamily="34" charset="0"/>
            </a:endParaRPr>
          </a:p>
          <a:p>
            <a:r>
              <a:rPr lang="en-US" altLang="zh-HK" sz="1200" dirty="0">
                <a:latin typeface="Abadi Extra Light" panose="020B0204020104020204" pitchFamily="34" charset="0"/>
              </a:rPr>
              <a:t>The honey-like sweetness and acidity make it telling its unique tale of heart felt feelings and the essence of love</a:t>
            </a:r>
          </a:p>
          <a:p>
            <a:endParaRPr lang="en-US" altLang="zh-HK" sz="1200" dirty="0">
              <a:latin typeface="Abadi Extra Light" panose="020B0204020104020204" pitchFamily="34" charset="0"/>
            </a:endParaRPr>
          </a:p>
          <a:p>
            <a:endParaRPr lang="en-US" altLang="zh-HK" sz="1200" dirty="0">
              <a:latin typeface="Abadi Extra Light" panose="020B0204020104020204" pitchFamily="34" charset="0"/>
            </a:endParaRPr>
          </a:p>
          <a:p>
            <a:r>
              <a:rPr lang="en-US" altLang="zh-HK" sz="1400" b="1" dirty="0">
                <a:latin typeface="Abadi Extra Light" panose="020B0204020104020204" pitchFamily="34" charset="0"/>
              </a:rPr>
              <a:t>Origins </a:t>
            </a:r>
            <a:r>
              <a:rPr lang="en-US" altLang="zh-TW" sz="1400" b="1" dirty="0">
                <a:latin typeface="Abadi Extra Light" panose="020B0204020104020204" pitchFamily="34" charset="0"/>
              </a:rPr>
              <a:t>-</a:t>
            </a:r>
            <a:endParaRPr lang="en-US" altLang="zh-HK" sz="1400" b="1" dirty="0">
              <a:latin typeface="Abadi Extra Light" panose="020B0204020104020204" pitchFamily="34" charset="0"/>
            </a:endParaRPr>
          </a:p>
          <a:p>
            <a:r>
              <a:rPr lang="en-US" altLang="zh-HK" sz="1200" dirty="0">
                <a:latin typeface="Abadi Extra Light" panose="020B0204020104020204" pitchFamily="34" charset="0"/>
              </a:rPr>
              <a:t>Brazil, Ethiopia &amp; Rwanda</a:t>
            </a:r>
          </a:p>
          <a:p>
            <a:endParaRPr lang="en-US" altLang="zh-HK" sz="1200" dirty="0">
              <a:latin typeface="Abadi Extra Light" panose="020B0204020104020204" pitchFamily="34" charset="0"/>
            </a:endParaRPr>
          </a:p>
          <a:p>
            <a:r>
              <a:rPr lang="en-US" altLang="zh-HK" sz="1400" b="1" dirty="0">
                <a:latin typeface="Abadi Extra Light" panose="020B0204020104020204" pitchFamily="34" charset="0"/>
              </a:rPr>
              <a:t>Roasting Level </a:t>
            </a:r>
            <a:r>
              <a:rPr lang="en-US" altLang="zh-TW" sz="1400" b="1" dirty="0">
                <a:latin typeface="Abadi Extra Light" panose="020B0204020104020204" pitchFamily="34" charset="0"/>
              </a:rPr>
              <a:t>-</a:t>
            </a:r>
            <a:endParaRPr lang="en-US" altLang="zh-HK" sz="1400" b="1" dirty="0">
              <a:latin typeface="Abadi Extra Light" panose="020B0204020104020204" pitchFamily="34" charset="0"/>
            </a:endParaRPr>
          </a:p>
          <a:p>
            <a:r>
              <a:rPr lang="en-US" altLang="zh-HK" sz="1200" dirty="0">
                <a:latin typeface="Abadi Extra Light" panose="020B0204020104020204" pitchFamily="34" charset="0"/>
              </a:rPr>
              <a:t>Medium Dark</a:t>
            </a:r>
          </a:p>
        </p:txBody>
      </p:sp>
      <p:sp>
        <p:nvSpPr>
          <p:cNvPr id="5" name="文字方塊 4">
            <a:extLst>
              <a:ext uri="{FF2B5EF4-FFF2-40B4-BE49-F238E27FC236}">
                <a16:creationId xmlns:a16="http://schemas.microsoft.com/office/drawing/2014/main" xmlns="" id="{825F72E6-DC09-4B3A-95F0-B46740F4E051}"/>
              </a:ext>
            </a:extLst>
          </p:cNvPr>
          <p:cNvSpPr txBox="1"/>
          <p:nvPr/>
        </p:nvSpPr>
        <p:spPr>
          <a:xfrm>
            <a:off x="881381" y="1885480"/>
            <a:ext cx="2119941" cy="461665"/>
          </a:xfrm>
          <a:prstGeom prst="rect">
            <a:avLst/>
          </a:prstGeom>
          <a:noFill/>
        </p:spPr>
        <p:txBody>
          <a:bodyPr wrap="square">
            <a:spAutoFit/>
          </a:bodyPr>
          <a:lstStyle/>
          <a:p>
            <a:r>
              <a:rPr lang="en-US" altLang="zh-TW" sz="2400" b="1" dirty="0">
                <a:latin typeface="Abadi Extra Light" panose="020B0204020104020204" pitchFamily="34" charset="0"/>
              </a:rPr>
              <a:t>Honey Love</a:t>
            </a:r>
            <a:endParaRPr lang="en-US" altLang="zh-HK" sz="2000" dirty="0">
              <a:latin typeface="Abadi Extra Light" panose="020B0204020104020204" pitchFamily="34" charset="0"/>
            </a:endParaRPr>
          </a:p>
        </p:txBody>
      </p:sp>
      <p:grpSp>
        <p:nvGrpSpPr>
          <p:cNvPr id="7" name="群組 6">
            <a:extLst>
              <a:ext uri="{FF2B5EF4-FFF2-40B4-BE49-F238E27FC236}">
                <a16:creationId xmlns:a16="http://schemas.microsoft.com/office/drawing/2014/main" xmlns="" id="{7C1D4F04-75CB-4B92-973A-60BD5339FB52}"/>
              </a:ext>
            </a:extLst>
          </p:cNvPr>
          <p:cNvGrpSpPr/>
          <p:nvPr/>
        </p:nvGrpSpPr>
        <p:grpSpPr>
          <a:xfrm>
            <a:off x="6849374" y="1616058"/>
            <a:ext cx="4317447" cy="4031326"/>
            <a:chOff x="6849374" y="1616058"/>
            <a:chExt cx="4317447" cy="4031326"/>
          </a:xfrm>
        </p:grpSpPr>
        <p:pic>
          <p:nvPicPr>
            <p:cNvPr id="3" name="圖片 2">
              <a:extLst>
                <a:ext uri="{FF2B5EF4-FFF2-40B4-BE49-F238E27FC236}">
                  <a16:creationId xmlns:a16="http://schemas.microsoft.com/office/drawing/2014/main" xmlns="" id="{91C4EF79-A2C9-4FF5-8098-B80743EE4D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49374" y="1616058"/>
              <a:ext cx="4317447" cy="4031325"/>
            </a:xfrm>
            <a:prstGeom prst="rect">
              <a:avLst/>
            </a:prstGeom>
          </p:spPr>
        </p:pic>
        <p:sp>
          <p:nvSpPr>
            <p:cNvPr id="6" name="矩形 5">
              <a:extLst>
                <a:ext uri="{FF2B5EF4-FFF2-40B4-BE49-F238E27FC236}">
                  <a16:creationId xmlns:a16="http://schemas.microsoft.com/office/drawing/2014/main" xmlns="" id="{85F8A0E1-1E75-4251-8BC8-702EE68CC579}"/>
                </a:ext>
              </a:extLst>
            </p:cNvPr>
            <p:cNvSpPr/>
            <p:nvPr/>
          </p:nvSpPr>
          <p:spPr>
            <a:xfrm>
              <a:off x="6849374" y="3674854"/>
              <a:ext cx="2165230" cy="1972530"/>
            </a:xfrm>
            <a:prstGeom prst="rect">
              <a:avLst/>
            </a:prstGeom>
            <a:noFill/>
            <a:ln w="57150">
              <a:solidFill>
                <a:srgbClr val="F4C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pic>
        <p:nvPicPr>
          <p:cNvPr id="8" name="圖片 7">
            <a:extLst>
              <a:ext uri="{FF2B5EF4-FFF2-40B4-BE49-F238E27FC236}">
                <a16:creationId xmlns:a16="http://schemas.microsoft.com/office/drawing/2014/main" xmlns="" id="{56401C71-F2F0-4414-B3C6-EACF02D932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692" y="5718484"/>
            <a:ext cx="523902" cy="762039"/>
          </a:xfrm>
          <a:prstGeom prst="rect">
            <a:avLst/>
          </a:prstGeom>
        </p:spPr>
      </p:pic>
      <p:pic>
        <p:nvPicPr>
          <p:cNvPr id="9" name="圖片 8">
            <a:extLst>
              <a:ext uri="{FF2B5EF4-FFF2-40B4-BE49-F238E27FC236}">
                <a16:creationId xmlns:a16="http://schemas.microsoft.com/office/drawing/2014/main" xmlns="" id="{27F79524-6741-46DB-987E-DFE11CC5A4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7594" y="0"/>
            <a:ext cx="911272" cy="1752690"/>
          </a:xfrm>
          <a:prstGeom prst="rect">
            <a:avLst/>
          </a:prstGeom>
        </p:spPr>
      </p:pic>
    </p:spTree>
    <p:extLst>
      <p:ext uri="{BB962C8B-B14F-4D97-AF65-F5344CB8AC3E}">
        <p14:creationId xmlns:p14="http://schemas.microsoft.com/office/powerpoint/2010/main" val="414410865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491</Words>
  <Application>Microsoft Macintosh PowerPoint</Application>
  <PresentationFormat>Widescreen</PresentationFormat>
  <Paragraphs>66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Abadi Extra Light</vt:lpstr>
      <vt:lpstr>Arial</vt:lpstr>
      <vt:lpstr>Calibri</vt:lpstr>
      <vt:lpstr>Calibri Light</vt:lpstr>
      <vt:lpstr>新細明體</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Cassa Ho</dc:creator>
  <cp:lastModifiedBy>Jenny Ng</cp:lastModifiedBy>
  <cp:revision>19</cp:revision>
  <dcterms:created xsi:type="dcterms:W3CDTF">2022-01-13T07:04:38Z</dcterms:created>
  <dcterms:modified xsi:type="dcterms:W3CDTF">2022-01-23T14:25:02Z</dcterms:modified>
</cp:coreProperties>
</file>